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1"/>
    <p:sldMasterId id="2147483660" r:id="rId2"/>
    <p:sldMasterId id="2147483664" r:id="rId3"/>
    <p:sldMasterId id="2147483683" r:id="rId4"/>
    <p:sldMasterId id="2147483685" r:id="rId5"/>
    <p:sldMasterId id="2147483687" r:id="rId6"/>
    <p:sldMasterId id="2147483697" r:id="rId7"/>
  </p:sldMasterIdLst>
  <p:notesMasterIdLst>
    <p:notesMasterId r:id="rId19"/>
  </p:notesMasterIdLst>
  <p:sldIdLst>
    <p:sldId id="270" r:id="rId8"/>
    <p:sldId id="258" r:id="rId9"/>
    <p:sldId id="267" r:id="rId10"/>
    <p:sldId id="275" r:id="rId11"/>
    <p:sldId id="261" r:id="rId12"/>
    <p:sldId id="262" r:id="rId13"/>
    <p:sldId id="273" r:id="rId14"/>
    <p:sldId id="264" r:id="rId15"/>
    <p:sldId id="269" r:id="rId16"/>
    <p:sldId id="265" r:id="rId17"/>
    <p:sldId id="2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84"/>
    <p:restoredTop sz="94662"/>
  </p:normalViewPr>
  <p:slideViewPr>
    <p:cSldViewPr snapToGrid="0" snapToObjects="1">
      <p:cViewPr>
        <p:scale>
          <a:sx n="80" d="100"/>
          <a:sy n="80" d="100"/>
        </p:scale>
        <p:origin x="1900" y="1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D3D4F2-7B7F-4FF4-AEAB-3BDEC8A6C39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6D46134-A102-4D2B-9ADE-E67EBDF8A64A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GB" sz="2400" dirty="0">
              <a:solidFill>
                <a:schemeClr val="tx1"/>
              </a:solidFill>
            </a:rPr>
            <a:t>Read out ideas </a:t>
          </a:r>
        </a:p>
        <a:p>
          <a:r>
            <a:rPr lang="en-GB" sz="2400" dirty="0">
              <a:solidFill>
                <a:schemeClr val="tx1"/>
              </a:solidFill>
            </a:rPr>
            <a:t>And </a:t>
          </a:r>
        </a:p>
        <a:p>
          <a:r>
            <a:rPr lang="en-GB" sz="2400" dirty="0">
              <a:solidFill>
                <a:schemeClr val="tx1"/>
              </a:solidFill>
            </a:rPr>
            <a:t>Stick up</a:t>
          </a:r>
        </a:p>
      </dgm:t>
    </dgm:pt>
    <dgm:pt modelId="{E51596C1-9F27-4721-B896-9F2ED6FE7C06}" type="parTrans" cxnId="{5C4CCF0C-A925-47AF-8ED6-ECCEB2F943E5}">
      <dgm:prSet/>
      <dgm:spPr/>
      <dgm:t>
        <a:bodyPr/>
        <a:lstStyle/>
        <a:p>
          <a:endParaRPr lang="en-GB"/>
        </a:p>
      </dgm:t>
    </dgm:pt>
    <dgm:pt modelId="{CC70656D-BF81-4FAB-8289-5CE64DDA21A5}" type="sibTrans" cxnId="{5C4CCF0C-A925-47AF-8ED6-ECCEB2F943E5}">
      <dgm:prSet/>
      <dgm:spPr/>
      <dgm:t>
        <a:bodyPr/>
        <a:lstStyle/>
        <a:p>
          <a:endParaRPr lang="en-GB"/>
        </a:p>
      </dgm:t>
    </dgm:pt>
    <dgm:pt modelId="{A12CD2A3-C0A3-418B-9F23-23F2B239A78C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2400" dirty="0">
              <a:solidFill>
                <a:schemeClr val="tx1"/>
              </a:solidFill>
            </a:rPr>
            <a:t>Shout out</a:t>
          </a:r>
        </a:p>
        <a:p>
          <a:r>
            <a:rPr lang="en-GB" sz="2400" dirty="0">
              <a:solidFill>
                <a:schemeClr val="tx1"/>
              </a:solidFill>
            </a:rPr>
            <a:t>And </a:t>
          </a:r>
        </a:p>
        <a:p>
          <a:r>
            <a:rPr lang="en-GB" sz="2400" dirty="0">
              <a:solidFill>
                <a:schemeClr val="tx1"/>
              </a:solidFill>
            </a:rPr>
            <a:t>Build on ideas</a:t>
          </a:r>
        </a:p>
      </dgm:t>
    </dgm:pt>
    <dgm:pt modelId="{67C23E9E-CF32-4477-87A1-C7D13A820CAC}" type="parTrans" cxnId="{27CA61AB-6508-4DBB-881A-E34160FFFD02}">
      <dgm:prSet/>
      <dgm:spPr/>
      <dgm:t>
        <a:bodyPr/>
        <a:lstStyle/>
        <a:p>
          <a:endParaRPr lang="en-GB"/>
        </a:p>
      </dgm:t>
    </dgm:pt>
    <dgm:pt modelId="{FCD09D2E-4293-46C5-9963-B191DD098860}" type="sibTrans" cxnId="{27CA61AB-6508-4DBB-881A-E34160FFFD02}">
      <dgm:prSet/>
      <dgm:spPr/>
      <dgm:t>
        <a:bodyPr/>
        <a:lstStyle/>
        <a:p>
          <a:endParaRPr lang="en-GB"/>
        </a:p>
      </dgm:t>
    </dgm:pt>
    <dgm:pt modelId="{44756777-8C4C-40F2-98F4-DD2203BFD90D}">
      <dgm:prSet phldrT="[Text]" custT="1"/>
      <dgm:spPr>
        <a:solidFill>
          <a:srgbClr val="7030A0"/>
        </a:solidFill>
      </dgm:spPr>
      <dgm:t>
        <a:bodyPr/>
        <a:lstStyle/>
        <a:p>
          <a:r>
            <a:rPr lang="en-GB" sz="2400" dirty="0">
              <a:solidFill>
                <a:schemeClr val="tx1"/>
              </a:solidFill>
            </a:rPr>
            <a:t>Group </a:t>
          </a:r>
        </a:p>
        <a:p>
          <a:r>
            <a:rPr lang="en-GB" sz="2400" dirty="0">
              <a:solidFill>
                <a:schemeClr val="tx1"/>
              </a:solidFill>
            </a:rPr>
            <a:t>And </a:t>
          </a:r>
        </a:p>
        <a:p>
          <a:r>
            <a:rPr lang="en-GB" sz="2400" dirty="0">
              <a:solidFill>
                <a:schemeClr val="tx1"/>
              </a:solidFill>
            </a:rPr>
            <a:t>Multi-vote</a:t>
          </a:r>
        </a:p>
      </dgm:t>
    </dgm:pt>
    <dgm:pt modelId="{6F619784-7A61-4C52-B231-4AE62378ED88}" type="parTrans" cxnId="{1B5DA59C-2648-4B3A-985A-966E89F40DCD}">
      <dgm:prSet/>
      <dgm:spPr/>
      <dgm:t>
        <a:bodyPr/>
        <a:lstStyle/>
        <a:p>
          <a:endParaRPr lang="en-GB"/>
        </a:p>
      </dgm:t>
    </dgm:pt>
    <dgm:pt modelId="{12D0301C-4A39-4A3A-85F4-3310FD4C9E36}" type="sibTrans" cxnId="{1B5DA59C-2648-4B3A-985A-966E89F40DCD}">
      <dgm:prSet/>
      <dgm:spPr/>
      <dgm:t>
        <a:bodyPr/>
        <a:lstStyle/>
        <a:p>
          <a:endParaRPr lang="en-GB"/>
        </a:p>
      </dgm:t>
    </dgm:pt>
    <dgm:pt modelId="{9148121D-C553-4C54-85A8-44F83ED4F6FE}" type="pres">
      <dgm:prSet presAssocID="{02D3D4F2-7B7F-4FF4-AEAB-3BDEC8A6C39A}" presName="diagram" presStyleCnt="0">
        <dgm:presLayoutVars>
          <dgm:dir/>
          <dgm:resizeHandles val="exact"/>
        </dgm:presLayoutVars>
      </dgm:prSet>
      <dgm:spPr/>
    </dgm:pt>
    <dgm:pt modelId="{D16AC428-A998-45DF-BE5A-D7E80F117AB2}" type="pres">
      <dgm:prSet presAssocID="{A6D46134-A102-4D2B-9ADE-E67EBDF8A64A}" presName="node" presStyleLbl="node1" presStyleIdx="0" presStyleCnt="3">
        <dgm:presLayoutVars>
          <dgm:bulletEnabled val="1"/>
        </dgm:presLayoutVars>
      </dgm:prSet>
      <dgm:spPr/>
    </dgm:pt>
    <dgm:pt modelId="{5011CDCF-0780-4F70-83BC-62359D51E978}" type="pres">
      <dgm:prSet presAssocID="{CC70656D-BF81-4FAB-8289-5CE64DDA21A5}" presName="sibTrans" presStyleCnt="0"/>
      <dgm:spPr/>
    </dgm:pt>
    <dgm:pt modelId="{F2E51AAC-4B52-4335-A8AD-460C4F89E541}" type="pres">
      <dgm:prSet presAssocID="{A12CD2A3-C0A3-418B-9F23-23F2B239A78C}" presName="node" presStyleLbl="node1" presStyleIdx="1" presStyleCnt="3">
        <dgm:presLayoutVars>
          <dgm:bulletEnabled val="1"/>
        </dgm:presLayoutVars>
      </dgm:prSet>
      <dgm:spPr/>
    </dgm:pt>
    <dgm:pt modelId="{F50642F0-FD62-481A-8349-C14AC82C4886}" type="pres">
      <dgm:prSet presAssocID="{FCD09D2E-4293-46C5-9963-B191DD098860}" presName="sibTrans" presStyleCnt="0"/>
      <dgm:spPr/>
    </dgm:pt>
    <dgm:pt modelId="{41C35226-A548-4799-9187-C67FE275CEF4}" type="pres">
      <dgm:prSet presAssocID="{44756777-8C4C-40F2-98F4-DD2203BFD90D}" presName="node" presStyleLbl="node1" presStyleIdx="2" presStyleCnt="3">
        <dgm:presLayoutVars>
          <dgm:bulletEnabled val="1"/>
        </dgm:presLayoutVars>
      </dgm:prSet>
      <dgm:spPr/>
    </dgm:pt>
  </dgm:ptLst>
  <dgm:cxnLst>
    <dgm:cxn modelId="{5C4CCF0C-A925-47AF-8ED6-ECCEB2F943E5}" srcId="{02D3D4F2-7B7F-4FF4-AEAB-3BDEC8A6C39A}" destId="{A6D46134-A102-4D2B-9ADE-E67EBDF8A64A}" srcOrd="0" destOrd="0" parTransId="{E51596C1-9F27-4721-B896-9F2ED6FE7C06}" sibTransId="{CC70656D-BF81-4FAB-8289-5CE64DDA21A5}"/>
    <dgm:cxn modelId="{57A61D77-8E11-42C7-8846-6FDDB5D44AEF}" type="presOf" srcId="{A12CD2A3-C0A3-418B-9F23-23F2B239A78C}" destId="{F2E51AAC-4B52-4335-A8AD-460C4F89E541}" srcOrd="0" destOrd="0" presId="urn:microsoft.com/office/officeart/2005/8/layout/default"/>
    <dgm:cxn modelId="{7E418D78-D52C-4033-8043-1CB1A4EB0B15}" type="presOf" srcId="{44756777-8C4C-40F2-98F4-DD2203BFD90D}" destId="{41C35226-A548-4799-9187-C67FE275CEF4}" srcOrd="0" destOrd="0" presId="urn:microsoft.com/office/officeart/2005/8/layout/default"/>
    <dgm:cxn modelId="{1B5DA59C-2648-4B3A-985A-966E89F40DCD}" srcId="{02D3D4F2-7B7F-4FF4-AEAB-3BDEC8A6C39A}" destId="{44756777-8C4C-40F2-98F4-DD2203BFD90D}" srcOrd="2" destOrd="0" parTransId="{6F619784-7A61-4C52-B231-4AE62378ED88}" sibTransId="{12D0301C-4A39-4A3A-85F4-3310FD4C9E36}"/>
    <dgm:cxn modelId="{27D3DCA6-236A-4B93-879A-BB9D1C09354E}" type="presOf" srcId="{A6D46134-A102-4D2B-9ADE-E67EBDF8A64A}" destId="{D16AC428-A998-45DF-BE5A-D7E80F117AB2}" srcOrd="0" destOrd="0" presId="urn:microsoft.com/office/officeart/2005/8/layout/default"/>
    <dgm:cxn modelId="{27CA61AB-6508-4DBB-881A-E34160FFFD02}" srcId="{02D3D4F2-7B7F-4FF4-AEAB-3BDEC8A6C39A}" destId="{A12CD2A3-C0A3-418B-9F23-23F2B239A78C}" srcOrd="1" destOrd="0" parTransId="{67C23E9E-CF32-4477-87A1-C7D13A820CAC}" sibTransId="{FCD09D2E-4293-46C5-9963-B191DD098860}"/>
    <dgm:cxn modelId="{37395DE3-FEEB-4BE2-ACE0-5C999476B89A}" type="presOf" srcId="{02D3D4F2-7B7F-4FF4-AEAB-3BDEC8A6C39A}" destId="{9148121D-C553-4C54-85A8-44F83ED4F6FE}" srcOrd="0" destOrd="0" presId="urn:microsoft.com/office/officeart/2005/8/layout/default"/>
    <dgm:cxn modelId="{2EC5B2A1-5F0A-40DC-8079-9F5197EFA76E}" type="presParOf" srcId="{9148121D-C553-4C54-85A8-44F83ED4F6FE}" destId="{D16AC428-A998-45DF-BE5A-D7E80F117AB2}" srcOrd="0" destOrd="0" presId="urn:microsoft.com/office/officeart/2005/8/layout/default"/>
    <dgm:cxn modelId="{5EFFA847-0CEF-4578-BE29-97A132C03B3B}" type="presParOf" srcId="{9148121D-C553-4C54-85A8-44F83ED4F6FE}" destId="{5011CDCF-0780-4F70-83BC-62359D51E978}" srcOrd="1" destOrd="0" presId="urn:microsoft.com/office/officeart/2005/8/layout/default"/>
    <dgm:cxn modelId="{9C0189A4-278A-4829-9E4C-28CBE8276E1E}" type="presParOf" srcId="{9148121D-C553-4C54-85A8-44F83ED4F6FE}" destId="{F2E51AAC-4B52-4335-A8AD-460C4F89E541}" srcOrd="2" destOrd="0" presId="urn:microsoft.com/office/officeart/2005/8/layout/default"/>
    <dgm:cxn modelId="{6296131E-01A4-4105-B50F-8384C96D4C2D}" type="presParOf" srcId="{9148121D-C553-4C54-85A8-44F83ED4F6FE}" destId="{F50642F0-FD62-481A-8349-C14AC82C4886}" srcOrd="3" destOrd="0" presId="urn:microsoft.com/office/officeart/2005/8/layout/default"/>
    <dgm:cxn modelId="{CEAB55BC-3FCD-404E-A971-A69665090A9D}" type="presParOf" srcId="{9148121D-C553-4C54-85A8-44F83ED4F6FE}" destId="{41C35226-A548-4799-9187-C67FE275CEF4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6AC428-A998-45DF-BE5A-D7E80F117AB2}">
      <dsp:nvSpPr>
        <dsp:cNvPr id="0" name=""/>
        <dsp:cNvSpPr/>
      </dsp:nvSpPr>
      <dsp:spPr>
        <a:xfrm>
          <a:off x="0" y="923035"/>
          <a:ext cx="2638211" cy="1582927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</a:rPr>
            <a:t>Read out ideas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</a:rPr>
            <a:t>And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</a:rPr>
            <a:t>Stick up</a:t>
          </a:r>
        </a:p>
      </dsp:txBody>
      <dsp:txXfrm>
        <a:off x="0" y="923035"/>
        <a:ext cx="2638211" cy="1582927"/>
      </dsp:txXfrm>
    </dsp:sp>
    <dsp:sp modelId="{F2E51AAC-4B52-4335-A8AD-460C4F89E541}">
      <dsp:nvSpPr>
        <dsp:cNvPr id="0" name=""/>
        <dsp:cNvSpPr/>
      </dsp:nvSpPr>
      <dsp:spPr>
        <a:xfrm>
          <a:off x="2902033" y="923035"/>
          <a:ext cx="2638211" cy="1582927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</a:rPr>
            <a:t>Shout out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</a:rPr>
            <a:t>And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</a:rPr>
            <a:t>Build on ideas</a:t>
          </a:r>
        </a:p>
      </dsp:txBody>
      <dsp:txXfrm>
        <a:off x="2902033" y="923035"/>
        <a:ext cx="2638211" cy="1582927"/>
      </dsp:txXfrm>
    </dsp:sp>
    <dsp:sp modelId="{41C35226-A548-4799-9187-C67FE275CEF4}">
      <dsp:nvSpPr>
        <dsp:cNvPr id="0" name=""/>
        <dsp:cNvSpPr/>
      </dsp:nvSpPr>
      <dsp:spPr>
        <a:xfrm>
          <a:off x="5804066" y="923035"/>
          <a:ext cx="2638211" cy="1582927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</a:rPr>
            <a:t>Group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</a:rPr>
            <a:t>And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</a:rPr>
            <a:t>Multi-vote</a:t>
          </a:r>
        </a:p>
      </dsp:txBody>
      <dsp:txXfrm>
        <a:off x="5804066" y="923035"/>
        <a:ext cx="2638211" cy="15829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80883-05BF-4C48-955A-C45E78524CB5}" type="datetimeFigureOut">
              <a:rPr lang="en-GB" smtClean="0"/>
              <a:t>20/10/2020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19E91-0C6D-4599-B2E2-FFB5487786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366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</a:t>
            </a:r>
            <a:r>
              <a:rPr lang="en-GB" baseline="0" dirty="0"/>
              <a:t> am going to cover ….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19E91-0C6D-4599-B2E2-FFB5487786E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28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Number of different tools or approaches to coming up with change ideas, which enable everyone to get involved, have a say and put their ideas forward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19E91-0C6D-4599-B2E2-FFB5487786E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436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 idea is too big, too small or out of the question</a:t>
            </a:r>
          </a:p>
          <a:p>
            <a:r>
              <a:rPr lang="en-GB" dirty="0"/>
              <a:t>Do not judge or criticise others ideas</a:t>
            </a:r>
          </a:p>
          <a:p>
            <a:r>
              <a:rPr lang="en-GB" dirty="0"/>
              <a:t>Listen to others’ ideas and build on them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19E91-0C6D-4599-B2E2-FFB5487786E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233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3.Review all the ideas and group similar ones/remove duplications to narrow the list down</a:t>
            </a:r>
          </a:p>
          <a:p>
            <a:r>
              <a:rPr lang="en-GB" dirty="0"/>
              <a:t>4.Vote on all the ideas to choose what to do next based on some agreed criteria</a:t>
            </a:r>
          </a:p>
          <a:p>
            <a:r>
              <a:rPr lang="en-GB" dirty="0"/>
              <a:t>5.Count the votes and  then plan the test of change accordingly</a:t>
            </a:r>
          </a:p>
          <a:p>
            <a:endParaRPr lang="en-GB" dirty="0"/>
          </a:p>
          <a:p>
            <a:r>
              <a:rPr lang="en-GB" dirty="0"/>
              <a:t>Medical</a:t>
            </a:r>
            <a:r>
              <a:rPr lang="en-GB" baseline="0" dirty="0"/>
              <a:t> Day Care example; </a:t>
            </a:r>
          </a:p>
          <a:p>
            <a:r>
              <a:rPr lang="en-GB" baseline="0" dirty="0"/>
              <a:t>1.Pharmacy technician</a:t>
            </a:r>
          </a:p>
          <a:p>
            <a:r>
              <a:rPr lang="en-GB" baseline="0" dirty="0"/>
              <a:t>2.Improve communication about waiting times with service users on their arrival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19E91-0C6D-4599-B2E2-FFB5487786E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256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AD26C-704E-CB49-90D8-D20026774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986" y="1709738"/>
            <a:ext cx="5231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66102-8B44-8047-909E-E4C54527D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5986" y="4589463"/>
            <a:ext cx="523146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5EFB2-51A3-0343-9EC6-EB4CEB303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CDA98-4E9A-EB44-B236-D662868A3A1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9487B-BABF-FA4C-A45A-63C01C46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FEF06-B296-874C-8C42-01E2E9A19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C14B4-01BF-D84E-823C-9E85F2ABD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7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CEA93-34EB-1246-8F1A-79A3C47C1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08621-3FE1-534C-9C4D-78D20431C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1145EE-0EAF-F94D-B78F-9CBD60F11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D2215-C76F-544D-B2F5-6E4535007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C9D-A234-9D49-A080-1C5346F95F3E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9CC0B-BA5A-734C-85F1-D9E7E2117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3AE25-26AF-C343-8888-995B9F4FB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C049-7BE8-DE43-8D06-D192D1CF8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06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44574-D9CC-D643-B1EE-5F8868CCB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92E398-DAE8-7C40-9BDD-C174615C1F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DE51BF-4289-F34B-84EF-D71D340D4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4016B-D87D-0F4C-B33B-53508002E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C9D-A234-9D49-A080-1C5346F95F3E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AD1868-5F84-1044-8A73-A4850AE4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014556-BB31-024D-862F-9F1F86552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C049-7BE8-DE43-8D06-D192D1CF8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197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79DB0-2AE0-1446-88FD-F193FC6A54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3204" y="2195198"/>
            <a:ext cx="11360150" cy="1106802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Clinical Care Staff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7AAE1-5B59-BD43-9273-DBC560A5707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13204" y="3550024"/>
            <a:ext cx="10497332" cy="290044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Group discussion and feedback session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5C316C-3CBA-2C46-A917-A33E44774F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9202" y="2711443"/>
            <a:ext cx="454002" cy="45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77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AD26C-704E-CB49-90D8-D20026774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986" y="1709738"/>
            <a:ext cx="52314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66102-8B44-8047-909E-E4C54527D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5986" y="4589463"/>
            <a:ext cx="523146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5EFB2-51A3-0343-9EC6-EB4CEB303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CDA98-4E9A-EB44-B236-D662868A3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9487B-BABF-FA4C-A45A-63C01C46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FEF06-B296-874C-8C42-01E2E9A19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C14B4-01BF-D84E-823C-9E85F2ABD6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942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C8462-41AE-8049-99E4-8F809B2A0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871B32-B4CF-1949-97E2-5C78AC73BD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B92AC-F8E5-7F4D-9546-85F8F7678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C9D-A234-9D49-A080-1C5346F95F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A7D5C-038B-9445-88B5-D0941F008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29393-1B67-C346-9C93-F8BD661EB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C049-7BE8-DE43-8D06-D192D1CF8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518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F6FD2-2ECB-8D40-8C8C-AD69D9114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B393F-743E-BA4D-ACBB-DE4EE00A1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E0654-DF19-D14F-BD50-F143A9013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C9D-A234-9D49-A080-1C5346F95F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E4AC7-74F4-8E43-8642-394614539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9B798-ED12-0F4A-B3F5-7EE76F5FA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C049-7BE8-DE43-8D06-D192D1CF8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4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C5977-B68C-AA4D-97B0-07017234D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4C128-6474-934B-AF3B-3D14BE10A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3C3B5-1858-1941-AAE0-9A8B64C1A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C9D-A234-9D49-A080-1C5346F95F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5DEBC-483F-3D40-8D37-7D29EC452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8C6D2-1747-AA47-BE75-EB982A097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C049-7BE8-DE43-8D06-D192D1CF8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699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8E85B-B3C2-5842-8A99-9CCBE66D3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5520A-32AB-E143-968D-13112E03E1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4E7D90-0727-D24B-9F67-7647D42D0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7BC443-A8E4-4845-AC6F-92C3942C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C9D-A234-9D49-A080-1C5346F95F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C84CF7-C765-004D-A262-FA74ECA8D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795CE-33AB-4742-A9A1-EE0F2BB84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C049-7BE8-DE43-8D06-D192D1CF8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4957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86043-E983-F346-BA3C-E7FD95B33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418932-414F-3245-ABC9-475006F5F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48295-CD41-AC4F-B7AF-39B5D458F7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F02977-9A84-4646-BE13-DDC12664B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5CEF88-99C6-DD4F-ABD8-F52FCFC1E9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4FFBED-41C5-4B4B-B034-FEBBF8331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C9D-A234-9D49-A080-1C5346F95F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E609D0-8334-8A47-BD9C-7C0D28381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C59ECF-FD0C-1449-A7F7-90412CCEF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C049-7BE8-DE43-8D06-D192D1CF8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981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DB9C-E8C8-A049-A4EE-DE24EB076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B0D8F1-8AAE-DB48-9265-7A27640C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C9D-A234-9D49-A080-1C5346F95F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E159A1-4C95-674B-B075-3FB2CB36B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E1B44D-8092-0944-9F5E-5BC5616F2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C049-7BE8-DE43-8D06-D192D1CF8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53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79DB0-2AE0-1446-88FD-F193FC6A54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3204" y="2195198"/>
            <a:ext cx="11360150" cy="1106802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Clinical Care Staff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7AAE1-5B59-BD43-9273-DBC560A5707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13204" y="3550024"/>
            <a:ext cx="10497332" cy="290044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Group discussion and feedback session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5C316C-3CBA-2C46-A917-A33E44774F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9202" y="2711443"/>
            <a:ext cx="454002" cy="45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349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833E86-FA02-5A4E-AC4B-746DD9F5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C9D-A234-9D49-A080-1C5346F95F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085335-EA15-2D45-B21C-DA4B49DD0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0E0F2-6DCF-734B-BFA2-2932E847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C049-7BE8-DE43-8D06-D192D1CF8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9299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CEA93-34EB-1246-8F1A-79A3C47C1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08621-3FE1-534C-9C4D-78D20431C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1145EE-0EAF-F94D-B78F-9CBD60F11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D2215-C76F-544D-B2F5-6E4535007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C9D-A234-9D49-A080-1C5346F95F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9CC0B-BA5A-734C-85F1-D9E7E2117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3AE25-26AF-C343-8888-995B9F4FB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C049-7BE8-DE43-8D06-D192D1CF8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338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44574-D9CC-D643-B1EE-5F8868CCB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92E398-DAE8-7C40-9BDD-C174615C1F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DE51BF-4289-F34B-84EF-D71D340D4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4016B-D87D-0F4C-B33B-53508002E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C9D-A234-9D49-A080-1C5346F95F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AD1868-5F84-1044-8A73-A4850AE4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014556-BB31-024D-862F-9F1F86552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C049-7BE8-DE43-8D06-D192D1CF8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5773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C8462-41AE-8049-99E4-8F809B2A0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871B32-B4CF-1949-97E2-5C78AC73BD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B92AC-F8E5-7F4D-9546-85F8F7678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C9D-A234-9D49-A080-1C5346F95F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A7D5C-038B-9445-88B5-D0941F008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29393-1B67-C346-9C93-F8BD661EB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C049-7BE8-DE43-8D06-D192D1CF8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8599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F6FD2-2ECB-8D40-8C8C-AD69D9114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B393F-743E-BA4D-ACBB-DE4EE00A1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E0654-DF19-D14F-BD50-F143A9013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C9D-A234-9D49-A080-1C5346F95F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E4AC7-74F4-8E43-8642-394614539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9B798-ED12-0F4A-B3F5-7EE76F5FA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C049-7BE8-DE43-8D06-D192D1CF8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1913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C5977-B68C-AA4D-97B0-07017234D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4C128-6474-934B-AF3B-3D14BE10A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3C3B5-1858-1941-AAE0-9A8B64C1A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C9D-A234-9D49-A080-1C5346F95F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5DEBC-483F-3D40-8D37-7D29EC452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8C6D2-1747-AA47-BE75-EB982A097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C049-7BE8-DE43-8D06-D192D1CF8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6230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8E85B-B3C2-5842-8A99-9CCBE66D3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5520A-32AB-E143-968D-13112E03E1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4E7D90-0727-D24B-9F67-7647D42D0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7BC443-A8E4-4845-AC6F-92C3942C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C9D-A234-9D49-A080-1C5346F95F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C84CF7-C765-004D-A262-FA74ECA8D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795CE-33AB-4742-A9A1-EE0F2BB84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C049-7BE8-DE43-8D06-D192D1CF8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1369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86043-E983-F346-BA3C-E7FD95B33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418932-414F-3245-ABC9-475006F5F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48295-CD41-AC4F-B7AF-39B5D458F7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F02977-9A84-4646-BE13-DDC12664B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5CEF88-99C6-DD4F-ABD8-F52FCFC1E9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4FFBED-41C5-4B4B-B034-FEBBF8331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C9D-A234-9D49-A080-1C5346F95F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E609D0-8334-8A47-BD9C-7C0D28381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C59ECF-FD0C-1449-A7F7-90412CCEF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C049-7BE8-DE43-8D06-D192D1CF8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8198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DB9C-E8C8-A049-A4EE-DE24EB076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B0D8F1-8AAE-DB48-9265-7A27640C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C9D-A234-9D49-A080-1C5346F95F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E159A1-4C95-674B-B075-3FB2CB36B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E1B44D-8092-0944-9F5E-5BC5616F2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C049-7BE8-DE43-8D06-D192D1CF8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8609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833E86-FA02-5A4E-AC4B-746DD9F5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C9D-A234-9D49-A080-1C5346F95F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085335-EA15-2D45-B21C-DA4B49DD0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0E0F2-6DCF-734B-BFA2-2932E847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C049-7BE8-DE43-8D06-D192D1CF8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46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C8462-41AE-8049-99E4-8F809B2A0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871B32-B4CF-1949-97E2-5C78AC73BD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B92AC-F8E5-7F4D-9546-85F8F7678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C9D-A234-9D49-A080-1C5346F95F3E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A7D5C-038B-9445-88B5-D0941F008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29393-1B67-C346-9C93-F8BD661EB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C049-7BE8-DE43-8D06-D192D1CF8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72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CEA93-34EB-1246-8F1A-79A3C47C1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08621-3FE1-534C-9C4D-78D20431C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1145EE-0EAF-F94D-B78F-9CBD60F11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D2215-C76F-544D-B2F5-6E4535007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C9D-A234-9D49-A080-1C5346F95F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9CC0B-BA5A-734C-85F1-D9E7E2117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3AE25-26AF-C343-8888-995B9F4FB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C049-7BE8-DE43-8D06-D192D1CF8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6435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44574-D9CC-D643-B1EE-5F8868CCB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92E398-DAE8-7C40-9BDD-C174615C1F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DE51BF-4289-F34B-84EF-D71D340D4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4016B-D87D-0F4C-B33B-53508002E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C9D-A234-9D49-A080-1C5346F95F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AD1868-5F84-1044-8A73-A4850AE4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014556-BB31-024D-862F-9F1F86552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C049-7BE8-DE43-8D06-D192D1CF8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42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F6FD2-2ECB-8D40-8C8C-AD69D9114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B393F-743E-BA4D-ACBB-DE4EE00A1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E0654-DF19-D14F-BD50-F143A9013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C9D-A234-9D49-A080-1C5346F95F3E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E4AC7-74F4-8E43-8642-394614539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9B798-ED12-0F4A-B3F5-7EE76F5FA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C049-7BE8-DE43-8D06-D192D1CF8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19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C5977-B68C-AA4D-97B0-07017234D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4C128-6474-934B-AF3B-3D14BE10A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3C3B5-1858-1941-AAE0-9A8B64C1A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C9D-A234-9D49-A080-1C5346F95F3E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5DEBC-483F-3D40-8D37-7D29EC452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8C6D2-1747-AA47-BE75-EB982A097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C049-7BE8-DE43-8D06-D192D1CF8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66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8E85B-B3C2-5842-8A99-9CCBE66D3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5520A-32AB-E143-968D-13112E03E1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4E7D90-0727-D24B-9F67-7647D42D0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7BC443-A8E4-4845-AC6F-92C3942C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C9D-A234-9D49-A080-1C5346F95F3E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C84CF7-C765-004D-A262-FA74ECA8D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795CE-33AB-4742-A9A1-EE0F2BB84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C049-7BE8-DE43-8D06-D192D1CF8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83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86043-E983-F346-BA3C-E7FD95B33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418932-414F-3245-ABC9-475006F5F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48295-CD41-AC4F-B7AF-39B5D458F7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F02977-9A84-4646-BE13-DDC12664B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5CEF88-99C6-DD4F-ABD8-F52FCFC1E9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4FFBED-41C5-4B4B-B034-FEBBF8331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C9D-A234-9D49-A080-1C5346F95F3E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E609D0-8334-8A47-BD9C-7C0D28381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C59ECF-FD0C-1449-A7F7-90412CCEF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C049-7BE8-DE43-8D06-D192D1CF8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21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DB9C-E8C8-A049-A4EE-DE24EB076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B0D8F1-8AAE-DB48-9265-7A27640C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C9D-A234-9D49-A080-1C5346F95F3E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E159A1-4C95-674B-B075-3FB2CB36B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E1B44D-8092-0944-9F5E-5BC5616F2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C049-7BE8-DE43-8D06-D192D1CF8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33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833E86-FA02-5A4E-AC4B-746DD9F5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5C9D-A234-9D49-A080-1C5346F95F3E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085335-EA15-2D45-B21C-DA4B49DD0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0E0F2-6DCF-734B-BFA2-2932E847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C049-7BE8-DE43-8D06-D192D1CF8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66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g"/><Relationship Id="rId4" Type="http://schemas.openxmlformats.org/officeDocument/2006/relationships/image" Target="../media/image2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2015C1-39E2-9043-9006-334F511C81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13"/>
            <a:ext cx="12192000" cy="68571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7846F3-7D4A-9E43-9FEE-CF4FA9C795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88870" y="-222649"/>
            <a:ext cx="9386659" cy="1038023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85E569-36B7-2146-8F7B-C5C746A51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42886-F25F-FB41-AB8B-7BDD51720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48743-0087-094E-A099-F73FEFDCCD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CDA98-4E9A-EB44-B236-D662868A3A1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0EE2D-9C1E-AB4A-8268-32563A740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3AD36-0935-2645-AE41-2180B0D23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C14B4-01BF-D84E-823C-9E85F2ABD68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A7522D-E5BF-444B-A42F-94426769087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98517" y="5633704"/>
            <a:ext cx="1017994" cy="101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26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1D3A887-6266-AC4C-81AA-C785B00471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13"/>
            <a:ext cx="12192000" cy="685717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1CF407-A40B-F14E-B5A0-AEF7D393A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8682"/>
            <a:ext cx="8854440" cy="1313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F5204C-32DE-9A49-94D5-F2B06ABA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07699"/>
            <a:ext cx="10515600" cy="2669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DE1F8-C810-C443-909B-95EF57FFA6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AD20A-07C4-B643-A6AA-B15F61D70346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AD286-603A-B74E-902E-776C0D3364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99AB1-8BB2-B049-9A98-407E3C9B55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92947-335A-BD4F-9B9A-5C1C8527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74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F4361FB-5AEE-644B-94CF-49860BD268D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413"/>
            <a:ext cx="12192000" cy="685717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8F442B-7498-1D4E-88A0-24332D717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88EA0-FFB0-0040-B189-A76D46D1E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F186E-1F4C-F740-9A45-41FF5B0B71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05C9D-A234-9D49-A080-1C5346F95F3E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62B6F-8C83-BD4F-961C-1DCE348DB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C08E0-89CE-164F-9980-27C9733253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FC049-7BE8-DE43-8D06-D192D1CF8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04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1D3A887-6266-AC4C-81AA-C785B00471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13"/>
            <a:ext cx="12192000" cy="685717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1CF407-A40B-F14E-B5A0-AEF7D393A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8682"/>
            <a:ext cx="8854440" cy="1313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F5204C-32DE-9A49-94D5-F2B06ABA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07699"/>
            <a:ext cx="10515600" cy="2669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DE1F8-C810-C443-909B-95EF57FFA6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AD20A-07C4-B643-A6AA-B15F61D703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AD286-603A-B74E-902E-776C0D3364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99AB1-8BB2-B049-9A98-407E3C9B55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92947-335A-BD4F-9B9A-5C1C852763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72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2015C1-39E2-9043-9006-334F511C81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13"/>
            <a:ext cx="12192000" cy="68571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7846F3-7D4A-9E43-9FEE-CF4FA9C795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88870" y="-222649"/>
            <a:ext cx="9386659" cy="1038023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85E569-36B7-2146-8F7B-C5C746A51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42886-F25F-FB41-AB8B-7BDD51720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48743-0087-094E-A099-F73FEFDCCD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CDA98-4E9A-EB44-B236-D662868A3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0EE2D-9C1E-AB4A-8268-32563A740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3AD36-0935-2645-AE41-2180B0D23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C14B4-01BF-D84E-823C-9E85F2ABD6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A7522D-E5BF-444B-A42F-94426769087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98517" y="5633704"/>
            <a:ext cx="1017994" cy="101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1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F4361FB-5AEE-644B-94CF-49860BD268D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413"/>
            <a:ext cx="12192000" cy="685717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8F442B-7498-1D4E-88A0-24332D717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88EA0-FFB0-0040-B189-A76D46D1E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F186E-1F4C-F740-9A45-41FF5B0B71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05C9D-A234-9D49-A080-1C5346F95F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62B6F-8C83-BD4F-961C-1DCE348DB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C08E0-89CE-164F-9980-27C9733253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FC049-7BE8-DE43-8D06-D192D1CF8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76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F4361FB-5AEE-644B-94CF-49860BD268D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413"/>
            <a:ext cx="12192000" cy="685717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8F442B-7498-1D4E-88A0-24332D717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88EA0-FFB0-0040-B189-A76D46D1E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F186E-1F4C-F740-9A45-41FF5B0B71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05C9D-A234-9D49-A080-1C5346F95F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62B6F-8C83-BD4F-961C-1DCE348DB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C08E0-89CE-164F-9980-27C9733253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FC049-7BE8-DE43-8D06-D192D1CF8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13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7.png"/><Relationship Id="rId4" Type="http://schemas.openxmlformats.org/officeDocument/2006/relationships/hyperlink" Target="mailto:QITeam@shsc.nhs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7.wav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7.png"/><Relationship Id="rId2" Type="http://schemas.microsoft.com/office/2007/relationships/media" Target="../media/media7.wav"/><Relationship Id="rId1" Type="http://schemas.openxmlformats.org/officeDocument/2006/relationships/tags" Target="../tags/tag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7.png"/><Relationship Id="rId5" Type="http://schemas.openxmlformats.org/officeDocument/2006/relationships/diagramData" Target="../diagrams/data1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5.xml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emf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774D40-6063-1840-9D61-DC9867E3B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0938" y="1709739"/>
            <a:ext cx="5156511" cy="2292636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5EB8"/>
                </a:solidFill>
              </a:rPr>
              <a:t>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CBE80E-C05B-C340-921D-97DBF8ABF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0938" y="4212237"/>
            <a:ext cx="5156512" cy="1877414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 </a:t>
            </a:r>
            <a:r>
              <a:rPr lang="en-GB" sz="3000" b="1" dirty="0">
                <a:solidFill>
                  <a:srgbClr val="0069B4"/>
                </a:solidFill>
                <a:latin typeface="Calibri"/>
                <a:cs typeface="Arial" panose="020B0604020202020204" pitchFamily="34" charset="0"/>
              </a:rPr>
              <a:t>A quick guide by Gerke Lange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CE4592-CB97-1342-8A7C-7D74B607D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1946" y="2871047"/>
            <a:ext cx="454002" cy="4540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29283" y="2971106"/>
            <a:ext cx="35173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srgbClr val="005EB8"/>
                </a:solidFill>
              </a:rPr>
              <a:t>Change Ideas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7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73"/>
    </mc:Choice>
    <mc:Fallback xmlns="">
      <p:transition spd="slow" advTm="23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005EB8"/>
                </a:solidFill>
              </a:rPr>
              <a:t>				Change Ideas</a:t>
            </a:r>
            <a:br>
              <a:rPr lang="en-US" sz="4000" b="1" dirty="0">
                <a:solidFill>
                  <a:srgbClr val="005EB8"/>
                </a:solidFill>
              </a:rPr>
            </a:br>
            <a:r>
              <a:rPr lang="en-US" sz="4000" b="1" dirty="0">
                <a:solidFill>
                  <a:srgbClr val="005EB8"/>
                </a:solidFill>
              </a:rPr>
              <a:t>				   </a:t>
            </a:r>
            <a:r>
              <a:rPr lang="en-US" sz="2400" b="1" i="1" dirty="0">
                <a:solidFill>
                  <a:srgbClr val="005EB8"/>
                </a:solidFill>
              </a:rPr>
              <a:t>in virtual times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2200" b="1" dirty="0"/>
          </a:p>
          <a:p>
            <a:pPr marL="0" indent="0">
              <a:buNone/>
            </a:pPr>
            <a:r>
              <a:rPr lang="en-GB" sz="2200" b="1" dirty="0" err="1"/>
              <a:t>Jamboard</a:t>
            </a:r>
            <a:endParaRPr lang="en-GB" sz="2200" b="1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Create a post-its board virtually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Draw ideas on the white board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Multi Voting 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200" dirty="0"/>
              <a:t>		</a:t>
            </a:r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521" y="2006929"/>
            <a:ext cx="6236092" cy="388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60821" y="5853797"/>
            <a:ext cx="2464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https://jamboard.google.com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5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28"/>
    </mc:Choice>
    <mc:Fallback xmlns="">
      <p:transition spd="slow" advTm="34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4000" b="1" dirty="0">
                <a:solidFill>
                  <a:srgbClr val="005EB8"/>
                </a:solidFill>
              </a:rPr>
            </a:br>
            <a:r>
              <a:rPr lang="en-US" sz="4000" b="1" dirty="0">
                <a:solidFill>
                  <a:srgbClr val="005EB8"/>
                </a:solidFill>
              </a:rPr>
              <a:t>			   </a:t>
            </a:r>
            <a:r>
              <a:rPr lang="en-US" b="1" dirty="0">
                <a:solidFill>
                  <a:srgbClr val="005EB8"/>
                </a:solidFill>
              </a:rPr>
              <a:t>Change Ideas </a:t>
            </a:r>
            <a:br>
              <a:rPr lang="en-GB" sz="1800" dirty="0">
                <a:solidFill>
                  <a:prstClr val="black"/>
                </a:solidFill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			      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		        Thank you for listening!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1800" dirty="0"/>
              <a:t>		           </a:t>
            </a:r>
            <a:r>
              <a:rPr lang="en-GB" sz="2200" dirty="0"/>
              <a:t>If you like to learn more about Quality Improvement tools &amp; </a:t>
            </a:r>
          </a:p>
          <a:p>
            <a:pPr marL="0" indent="0">
              <a:buNone/>
            </a:pPr>
            <a:r>
              <a:rPr lang="en-GB" sz="2200" dirty="0"/>
              <a:t>	                   how they can help your team to make improvements do get in touch.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1600" dirty="0"/>
              <a:t>			                 Speak to or e-mail a QI Team member		</a:t>
            </a:r>
          </a:p>
          <a:p>
            <a:pPr marL="0" indent="0">
              <a:buNone/>
            </a:pPr>
            <a:r>
              <a:rPr lang="en-GB" sz="1600" dirty="0"/>
              <a:t>			                               </a:t>
            </a:r>
            <a:r>
              <a:rPr lang="en-GB" sz="1600" dirty="0">
                <a:hlinkClick r:id="rId4"/>
              </a:rPr>
              <a:t>QITeam@shsc.nhs.uk</a:t>
            </a:r>
            <a:endParaRPr lang="en-GB" sz="1600" dirty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1400" b="1" i="1" dirty="0">
                <a:solidFill>
                  <a:srgbClr val="005EB8"/>
                </a:solidFill>
              </a:rPr>
              <a:t>                                		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4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74"/>
    </mc:Choice>
    <mc:Fallback xmlns="">
      <p:transition spd="slow" advTm="27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0D088-853F-ED49-AFCA-EE88FCB13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4" y="2195198"/>
            <a:ext cx="11360150" cy="1177589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5EB8"/>
                </a:solidFill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D39BE-66DF-6C43-A1B3-35E5860C1B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0357" y="2537175"/>
            <a:ext cx="35173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5EB8"/>
                </a:solidFill>
                <a:ea typeface="+mj-ea"/>
                <a:cs typeface="+mj-cs"/>
              </a:rPr>
              <a:t>Change Ideas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790701" y="3908842"/>
            <a:ext cx="59851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5EB8"/>
                </a:solidFill>
              </a:rPr>
              <a:t>What</a:t>
            </a:r>
            <a:r>
              <a:rPr lang="en-GB" sz="1400" b="1" dirty="0">
                <a:solidFill>
                  <a:srgbClr val="005EB8"/>
                </a:solidFill>
              </a:rPr>
              <a:t> </a:t>
            </a:r>
            <a:r>
              <a:rPr lang="en-GB" sz="1400" dirty="0">
                <a:solidFill>
                  <a:srgbClr val="005EB8"/>
                </a:solidFill>
              </a:rPr>
              <a:t>are change Ideas? What is the purpose of change ideas?</a:t>
            </a:r>
          </a:p>
          <a:p>
            <a:endParaRPr lang="en-GB" sz="1400" b="1" dirty="0">
              <a:solidFill>
                <a:srgbClr val="005EB8"/>
              </a:solidFill>
            </a:endParaRPr>
          </a:p>
          <a:p>
            <a:r>
              <a:rPr lang="en-GB" b="1" dirty="0">
                <a:solidFill>
                  <a:srgbClr val="005EB8"/>
                </a:solidFill>
              </a:rPr>
              <a:t>When</a:t>
            </a:r>
            <a:r>
              <a:rPr lang="en-GB" sz="1400" b="1" dirty="0">
                <a:solidFill>
                  <a:srgbClr val="005EB8"/>
                </a:solidFill>
              </a:rPr>
              <a:t> – </a:t>
            </a:r>
            <a:r>
              <a:rPr lang="en-GB" sz="1400" dirty="0">
                <a:solidFill>
                  <a:srgbClr val="005EB8"/>
                </a:solidFill>
              </a:rPr>
              <a:t>change ideas - part of the improvement process</a:t>
            </a:r>
          </a:p>
          <a:p>
            <a:endParaRPr lang="en-GB" sz="1400" b="1" dirty="0">
              <a:solidFill>
                <a:srgbClr val="005EB8"/>
              </a:solidFill>
            </a:endParaRPr>
          </a:p>
          <a:p>
            <a:r>
              <a:rPr lang="en-GB" b="1" dirty="0">
                <a:solidFill>
                  <a:srgbClr val="005EB8"/>
                </a:solidFill>
              </a:rPr>
              <a:t>How</a:t>
            </a:r>
            <a:r>
              <a:rPr lang="en-GB" sz="1400" b="1" dirty="0">
                <a:solidFill>
                  <a:srgbClr val="005EB8"/>
                </a:solidFill>
              </a:rPr>
              <a:t> - </a:t>
            </a:r>
            <a:r>
              <a:rPr lang="en-GB" sz="1400" dirty="0">
                <a:solidFill>
                  <a:srgbClr val="005EB8"/>
                </a:solidFill>
              </a:rPr>
              <a:t>tools and approaches to come up with change ideas</a:t>
            </a:r>
          </a:p>
          <a:p>
            <a:endParaRPr lang="en-GB" sz="1400" b="1" dirty="0">
              <a:solidFill>
                <a:srgbClr val="005EB8"/>
              </a:solidFill>
            </a:endParaRPr>
          </a:p>
          <a:p>
            <a:r>
              <a:rPr lang="en-GB" b="1" dirty="0">
                <a:solidFill>
                  <a:srgbClr val="005EB8"/>
                </a:solidFill>
              </a:rPr>
              <a:t>Now</a:t>
            </a:r>
            <a:r>
              <a:rPr lang="en-GB" sz="1400" b="1" dirty="0">
                <a:solidFill>
                  <a:srgbClr val="005EB8"/>
                </a:solidFill>
              </a:rPr>
              <a:t> –</a:t>
            </a:r>
            <a:r>
              <a:rPr lang="en-GB" sz="1400" dirty="0">
                <a:solidFill>
                  <a:srgbClr val="005EB8"/>
                </a:solidFill>
              </a:rPr>
              <a:t> tips for change ideas in the virtual world </a:t>
            </a:r>
          </a:p>
          <a:p>
            <a:endParaRPr lang="en-GB" b="1" dirty="0">
              <a:solidFill>
                <a:srgbClr val="005EB8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904" y="2195198"/>
            <a:ext cx="1931988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0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8812"/>
    </mc:Choice>
    <mc:Fallback xmlns="">
      <p:transition advTm="28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5300" b="1" dirty="0">
                <a:solidFill>
                  <a:srgbClr val="005EB8"/>
                </a:solidFill>
                <a:ea typeface="+mn-ea"/>
                <a:cs typeface="+mn-cs"/>
              </a:rPr>
              <a:t>	 		</a:t>
            </a:r>
            <a:r>
              <a:rPr lang="en-US" b="1" dirty="0">
                <a:solidFill>
                  <a:srgbClr val="005EB8"/>
                </a:solidFill>
              </a:rPr>
              <a:t> </a:t>
            </a:r>
            <a:br>
              <a:rPr lang="en-US" b="1" dirty="0">
                <a:solidFill>
                  <a:srgbClr val="005EB8"/>
                </a:solidFill>
              </a:rPr>
            </a:br>
            <a:r>
              <a:rPr lang="en-US" b="1" dirty="0">
                <a:solidFill>
                  <a:srgbClr val="005EB8"/>
                </a:solidFill>
              </a:rPr>
              <a:t>				Change Ideas                                   			    </a:t>
            </a:r>
            <a:r>
              <a:rPr lang="en-US" sz="2700" b="1" i="1" dirty="0">
                <a:solidFill>
                  <a:srgbClr val="005EB8"/>
                </a:solidFill>
                <a:ea typeface="+mn-ea"/>
                <a:cs typeface="+mn-cs"/>
              </a:rPr>
              <a:t>Ideas for improvement work</a:t>
            </a:r>
            <a:br>
              <a:rPr lang="en-GB" sz="2700" i="1" dirty="0">
                <a:solidFill>
                  <a:prstClr val="black"/>
                </a:solidFill>
                <a:ea typeface="+mn-ea"/>
                <a:cs typeface="+mn-cs"/>
              </a:rPr>
            </a:br>
            <a:endParaRPr lang="en-GB" sz="27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2275"/>
            <a:ext cx="9172698" cy="788122"/>
          </a:xfrm>
        </p:spPr>
        <p:txBody>
          <a:bodyPr>
            <a:normAutofit fontScale="32500" lnSpcReduction="20000"/>
          </a:bodyPr>
          <a:lstStyle/>
          <a:p>
            <a:pPr marL="0" lvl="0" indent="0">
              <a:buNone/>
            </a:pPr>
            <a:r>
              <a:rPr lang="en-US" sz="2200" b="1" dirty="0">
                <a:solidFill>
                  <a:prstClr val="black"/>
                </a:solidFill>
              </a:rPr>
              <a:t> </a:t>
            </a:r>
            <a:endParaRPr lang="en-US" sz="22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en-US" sz="22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GB" sz="2500" dirty="0">
                <a:solidFill>
                  <a:prstClr val="black"/>
                </a:solidFill>
              </a:rPr>
              <a:t>                                     		  </a:t>
            </a:r>
            <a:r>
              <a:rPr lang="en-GB" sz="7400" dirty="0">
                <a:solidFill>
                  <a:prstClr val="black"/>
                </a:solidFill>
              </a:rPr>
              <a:t> </a:t>
            </a:r>
            <a:endParaRPr lang="en-US" sz="740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047" y="2446317"/>
            <a:ext cx="8300851" cy="4195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527" y="4544208"/>
            <a:ext cx="1983179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8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417"/>
    </mc:Choice>
    <mc:Fallback xmlns="">
      <p:transition advTm="22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715840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4000" b="1" dirty="0">
                <a:solidFill>
                  <a:srgbClr val="005EB8"/>
                </a:solidFill>
                <a:ea typeface="+mn-ea"/>
                <a:cs typeface="+mn-cs"/>
              </a:rPr>
              <a:t>Change Ideas</a:t>
            </a:r>
            <a:br>
              <a:rPr lang="en-GB" sz="1800" dirty="0">
                <a:solidFill>
                  <a:prstClr val="black"/>
                </a:solidFill>
                <a:ea typeface="+mn-ea"/>
                <a:cs typeface="+mn-cs"/>
              </a:rPr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054430"/>
            <a:ext cx="9144000" cy="4168239"/>
          </a:xfrm>
        </p:spPr>
        <p:txBody>
          <a:bodyPr>
            <a:normAutofit/>
          </a:bodyPr>
          <a:lstStyle/>
          <a:p>
            <a:r>
              <a:rPr lang="en-GB" dirty="0"/>
              <a:t>Test the process we hope to improve</a:t>
            </a:r>
          </a:p>
          <a:p>
            <a:r>
              <a:rPr lang="en-GB" dirty="0"/>
              <a:t>Redesign the process we hope to improve</a:t>
            </a:r>
          </a:p>
          <a:p>
            <a:endParaRPr lang="en-GB" dirty="0"/>
          </a:p>
          <a:p>
            <a:r>
              <a:rPr lang="en-GB" dirty="0"/>
              <a:t>Measure – data = evidence for change idea is an improvement</a:t>
            </a:r>
          </a:p>
          <a:p>
            <a:endParaRPr lang="en-GB" dirty="0"/>
          </a:p>
          <a:p>
            <a:r>
              <a:rPr lang="en-GB" dirty="0"/>
              <a:t>Working it out together – NOT settling on the first idea/ </a:t>
            </a:r>
          </a:p>
          <a:p>
            <a:r>
              <a:rPr lang="en-GB" dirty="0"/>
              <a:t>NOT starting with the solution </a:t>
            </a:r>
          </a:p>
          <a:p>
            <a:endParaRPr lang="en-GB" dirty="0"/>
          </a:p>
          <a:p>
            <a:r>
              <a:rPr lang="en-GB" b="1" i="1" dirty="0"/>
              <a:t>Remember to be specific and clear!</a:t>
            </a:r>
          </a:p>
          <a:p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7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94"/>
    </mc:Choice>
    <mc:Fallback xmlns="">
      <p:transition spd="slow" advTm="64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GB" b="1" dirty="0">
                <a:solidFill>
                  <a:prstClr val="black"/>
                </a:solidFill>
              </a:rPr>
              <a:t>				</a:t>
            </a:r>
            <a:br>
              <a:rPr lang="en-GB" b="1" dirty="0">
                <a:solidFill>
                  <a:prstClr val="black"/>
                </a:solidFill>
              </a:rPr>
            </a:br>
            <a:br>
              <a:rPr lang="en-GB" b="1" dirty="0">
                <a:solidFill>
                  <a:prstClr val="black"/>
                </a:solidFill>
              </a:rPr>
            </a:br>
            <a:r>
              <a:rPr lang="en-GB" b="1" dirty="0">
                <a:solidFill>
                  <a:prstClr val="black"/>
                </a:solidFill>
              </a:rPr>
              <a:t>				</a:t>
            </a:r>
            <a:r>
              <a:rPr lang="en-US" b="1" dirty="0">
                <a:solidFill>
                  <a:srgbClr val="005EB8"/>
                </a:solidFill>
                <a:ea typeface="+mn-ea"/>
                <a:cs typeface="+mn-cs"/>
              </a:rPr>
              <a:t>Change Ideas</a:t>
            </a:r>
            <a:br>
              <a:rPr lang="en-GB" sz="18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GB" sz="1800" dirty="0">
                <a:solidFill>
                  <a:prstClr val="black"/>
                </a:solidFill>
                <a:ea typeface="+mn-ea"/>
                <a:cs typeface="+mn-cs"/>
              </a:rPr>
              <a:t>                                 </a:t>
            </a:r>
            <a:br>
              <a:rPr lang="en-GB" sz="18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GB" sz="1800" dirty="0">
                <a:solidFill>
                  <a:prstClr val="black"/>
                </a:solidFill>
                <a:ea typeface="+mn-ea"/>
                <a:cs typeface="+mn-cs"/>
              </a:rPr>
              <a:t>		</a:t>
            </a:r>
            <a:br>
              <a:rPr lang="en-GB" sz="18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GB" sz="1800" dirty="0">
                <a:solidFill>
                  <a:prstClr val="black"/>
                </a:solidFill>
                <a:ea typeface="+mn-ea"/>
                <a:cs typeface="+mn-cs"/>
              </a:rPr>
              <a:t>				</a:t>
            </a:r>
            <a:r>
              <a:rPr lang="en-GB" sz="2200" dirty="0">
                <a:solidFill>
                  <a:prstClr val="black"/>
                </a:solidFill>
              </a:rPr>
              <a:t>Nolan’s Change Concepts </a:t>
            </a:r>
            <a:br>
              <a:rPr lang="en-GB" dirty="0">
                <a:solidFill>
                  <a:prstClr val="black"/>
                </a:solidFill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763" y="1806971"/>
            <a:ext cx="10855037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en-GB" sz="2000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en-GB" sz="2000" dirty="0">
                <a:solidFill>
                  <a:prstClr val="black"/>
                </a:solidFill>
              </a:rPr>
              <a:t>Best practice &amp; Benchmarking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en-GB" sz="2000" dirty="0">
                <a:solidFill>
                  <a:prstClr val="black"/>
                </a:solidFill>
              </a:rPr>
              <a:t> 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en-GB" sz="2000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en-GB" sz="2200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en-GB" sz="2200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en-GB" sz="2200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en-GB" sz="2200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en-GB" sz="2200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en-GB" sz="2200" dirty="0">
                <a:solidFill>
                  <a:prstClr val="black"/>
                </a:solidFill>
              </a:rPr>
              <a:t> </a:t>
            </a:r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0" y="2698738"/>
            <a:ext cx="3194050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58133" y="1825625"/>
            <a:ext cx="3658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>
              <a:solidFill>
                <a:prstClr val="black"/>
              </a:solidFill>
            </a:endParaRPr>
          </a:p>
          <a:p>
            <a:r>
              <a:rPr lang="en-GB" sz="2000" dirty="0">
                <a:solidFill>
                  <a:prstClr val="black"/>
                </a:solidFill>
              </a:rPr>
              <a:t>          De Bono’s 6 Hats </a:t>
            </a:r>
            <a:endParaRPr lang="en-GB" sz="20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92" y="2624648"/>
            <a:ext cx="3230089" cy="187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364" y="2179568"/>
            <a:ext cx="3898984" cy="4292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6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17"/>
    </mc:Choice>
    <mc:Fallback xmlns="">
      <p:transition spd="slow" advTm="65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005EB8"/>
                </a:solidFill>
              </a:rPr>
              <a:t>                       Change Ideas</a:t>
            </a:r>
            <a:br>
              <a:rPr lang="en-US" sz="4000" b="1" dirty="0">
                <a:solidFill>
                  <a:srgbClr val="005EB8"/>
                </a:solidFill>
              </a:rPr>
            </a:br>
            <a:r>
              <a:rPr lang="en-US" sz="4000" b="1" dirty="0">
                <a:solidFill>
                  <a:srgbClr val="005EB8"/>
                </a:solidFill>
              </a:rPr>
              <a:t>			    </a:t>
            </a:r>
            <a:r>
              <a:rPr lang="en-US" sz="2700" b="1" dirty="0"/>
              <a:t>Brainstorming</a:t>
            </a:r>
            <a:br>
              <a:rPr lang="en-US" sz="2700" b="1" dirty="0">
                <a:solidFill>
                  <a:srgbClr val="005EB8"/>
                </a:solidFill>
              </a:rPr>
            </a:br>
            <a:endParaRPr lang="en-GB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ct val="20000"/>
              </a:spcBef>
              <a:buNone/>
            </a:pPr>
            <a:endParaRPr lang="en-GB" sz="1800" b="1" dirty="0">
              <a:solidFill>
                <a:prstClr val="black"/>
              </a:solidFill>
            </a:endParaRPr>
          </a:p>
          <a:p>
            <a:pPr mar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en-GB" sz="2200" b="1" dirty="0">
                <a:solidFill>
                  <a:prstClr val="black"/>
                </a:solidFill>
              </a:rPr>
              <a:t>Ground rules: </a:t>
            </a:r>
            <a:endParaRPr lang="en-GB" sz="2200" dirty="0">
              <a:solidFill>
                <a:srgbClr val="00000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en-GB" sz="2200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en-GB" sz="2200" dirty="0">
                <a:solidFill>
                  <a:prstClr val="black"/>
                </a:solidFill>
              </a:rPr>
              <a:t>•No discussion during quiet phase 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en-GB" sz="2200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en-GB" sz="2200" dirty="0">
                <a:solidFill>
                  <a:prstClr val="black"/>
                </a:solidFill>
              </a:rPr>
              <a:t>•No criticism of ideas… not even a groan or a grimace! 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en-GB" sz="2200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en-GB" sz="2200" dirty="0">
                <a:solidFill>
                  <a:prstClr val="black"/>
                </a:solidFill>
              </a:rPr>
              <a:t>•Build on each others ideas 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endParaRPr lang="en-GB" sz="2200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</a:pPr>
            <a:r>
              <a:rPr lang="en-GB" sz="2200" dirty="0">
                <a:solidFill>
                  <a:prstClr val="black"/>
                </a:solidFill>
              </a:rPr>
              <a:t>•Write ALL ideas on flipchart for all to see </a:t>
            </a:r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486" y="1825625"/>
            <a:ext cx="21637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943" y="4410075"/>
            <a:ext cx="285273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4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14"/>
    </mc:Choice>
    <mc:Fallback xmlns="">
      <p:transition spd="slow" advTm="54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005EB8"/>
                </a:solidFill>
              </a:rPr>
              <a:t>				Change Ideas</a:t>
            </a:r>
            <a:br>
              <a:rPr lang="en-US" sz="4000" b="1" dirty="0">
                <a:solidFill>
                  <a:srgbClr val="005EB8"/>
                </a:solidFill>
              </a:rPr>
            </a:br>
            <a:r>
              <a:rPr lang="en-US" sz="4000" b="1" dirty="0">
                <a:solidFill>
                  <a:srgbClr val="005EB8"/>
                </a:solidFill>
              </a:rPr>
              <a:t>			      </a:t>
            </a:r>
            <a:r>
              <a:rPr lang="en-US" sz="2400" b="1" dirty="0"/>
              <a:t>Brainstorming</a:t>
            </a:r>
            <a:r>
              <a:rPr lang="en-US" sz="4000" b="1" dirty="0"/>
              <a:t> </a:t>
            </a:r>
            <a:r>
              <a:rPr lang="en-US" sz="2400" b="1" dirty="0"/>
              <a:t>Process</a:t>
            </a:r>
            <a:endParaRPr lang="en-GB" sz="2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7655708"/>
              </p:ext>
            </p:extLst>
          </p:nvPr>
        </p:nvGraphicFramePr>
        <p:xfrm>
          <a:off x="2385500" y="3226962"/>
          <a:ext cx="8442278" cy="3428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06E756A-AAD9-453F-A740-3A891EA72C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9417" y="1690688"/>
            <a:ext cx="3255546" cy="1743267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795" y="1873552"/>
            <a:ext cx="2505694" cy="137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own Arrow 2"/>
          <p:cNvSpPr/>
          <p:nvPr/>
        </p:nvSpPr>
        <p:spPr>
          <a:xfrm>
            <a:off x="3645725" y="3574473"/>
            <a:ext cx="344384" cy="415636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373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23"/>
    </mc:Choice>
    <mc:Fallback xmlns="">
      <p:transition spd="slow" advTm="55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005EB8"/>
                </a:solidFill>
              </a:rPr>
              <a:t>			  Change Ideas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6850"/>
            <a:ext cx="10515600" cy="47101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100" dirty="0">
                <a:solidFill>
                  <a:srgbClr val="000000"/>
                </a:solidFill>
              </a:rPr>
              <a:t>				</a:t>
            </a:r>
            <a:r>
              <a:rPr lang="en-GB" sz="2200" b="1" dirty="0"/>
              <a:t>Multi Voting</a:t>
            </a:r>
            <a:endParaRPr lang="en-GB" sz="22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sz="2200" dirty="0"/>
              <a:t>1.Narrow the list	</a:t>
            </a:r>
          </a:p>
          <a:p>
            <a:pPr marL="0" indent="0">
              <a:buNone/>
            </a:pPr>
            <a:r>
              <a:rPr lang="en-GB" sz="2200" dirty="0"/>
              <a:t>2.Decide some criteria 	</a:t>
            </a:r>
          </a:p>
          <a:p>
            <a:pPr marL="0" indent="0">
              <a:buNone/>
            </a:pPr>
            <a:r>
              <a:rPr lang="en-GB" sz="2200" dirty="0"/>
              <a:t>3.Vote as a team </a:t>
            </a:r>
            <a:r>
              <a:rPr lang="en-GB" dirty="0"/>
              <a:t>		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sz="2000" dirty="0"/>
              <a:t>Ideas that can be started fast </a:t>
            </a:r>
          </a:p>
          <a:p>
            <a:pPr marL="0" indent="0">
              <a:buNone/>
            </a:pPr>
            <a:r>
              <a:rPr lang="en-GB" sz="2000" dirty="0"/>
              <a:t>The change is reasonably low cost </a:t>
            </a:r>
          </a:p>
          <a:p>
            <a:pPr marL="0" indent="0">
              <a:buNone/>
            </a:pPr>
            <a:r>
              <a:rPr lang="en-GB" sz="2000" dirty="0"/>
              <a:t>The effort is small compared to the impact </a:t>
            </a:r>
          </a:p>
          <a:p>
            <a:pPr marL="0" indent="0">
              <a:buNone/>
            </a:pPr>
            <a:r>
              <a:rPr lang="en-GB" sz="2000" dirty="0"/>
              <a:t>The idea can be tested without getting ‘permission’ from others </a:t>
            </a:r>
          </a:p>
          <a:p>
            <a:pPr marL="0" indent="0">
              <a:buNone/>
            </a:pPr>
            <a:endParaRPr lang="en-GB" b="1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2009775"/>
            <a:ext cx="3343275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12" y="1466850"/>
            <a:ext cx="3100388" cy="298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88" y="3943350"/>
            <a:ext cx="2147888" cy="241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63"/>
    </mc:Choice>
    <mc:Fallback xmlns="">
      <p:transition spd="slow" advTm="61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005EB8"/>
                </a:solidFill>
              </a:rPr>
              <a:t>				Change Ideas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636" y="1531917"/>
            <a:ext cx="10938164" cy="4645046"/>
          </a:xfrm>
        </p:spPr>
        <p:txBody>
          <a:bodyPr/>
          <a:lstStyle/>
          <a:p>
            <a:pPr marL="0" indent="0">
              <a:buNone/>
            </a:pPr>
            <a:r>
              <a:rPr lang="en-GB" sz="2200" b="1" dirty="0"/>
              <a:t>Examples of Change Ideas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200" dirty="0"/>
              <a:t>Support staff arrive 1 hour before clinic opens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Standardise rooming </a:t>
            </a:r>
            <a:r>
              <a:rPr lang="en-GB" sz="2200" dirty="0" err="1"/>
              <a:t>vs</a:t>
            </a:r>
            <a:r>
              <a:rPr lang="en-GB" sz="2200" dirty="0"/>
              <a:t> guidelines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Serial scan sticker in front of notes and on patient’s hand held notes </a:t>
            </a:r>
          </a:p>
          <a:p>
            <a:endParaRPr lang="en-GB" sz="2200" dirty="0"/>
          </a:p>
        </p:txBody>
      </p:sp>
      <p:sp>
        <p:nvSpPr>
          <p:cNvPr id="4" name="Rectangle 3"/>
          <p:cNvSpPr/>
          <p:nvPr/>
        </p:nvSpPr>
        <p:spPr>
          <a:xfrm>
            <a:off x="3304111" y="593114"/>
            <a:ext cx="327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5EB8"/>
                </a:solidFill>
                <a:ea typeface="+mj-ea"/>
                <a:cs typeface="+mj-cs"/>
              </a:rPr>
              <a:t> 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382" y="365125"/>
            <a:ext cx="1931988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Explosion 1 8"/>
          <p:cNvSpPr/>
          <p:nvPr/>
        </p:nvSpPr>
        <p:spPr>
          <a:xfrm>
            <a:off x="5441147" y="3590309"/>
            <a:ext cx="2576285" cy="1350819"/>
          </a:xfrm>
          <a:prstGeom prst="irregularSeal1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i="1" dirty="0">
              <a:solidFill>
                <a:schemeClr val="tx1"/>
              </a:solidFill>
            </a:endParaRPr>
          </a:p>
          <a:p>
            <a:pPr algn="ctr"/>
            <a:endParaRPr lang="en-GB" sz="1400" b="1" i="1" dirty="0">
              <a:solidFill>
                <a:schemeClr val="tx1"/>
              </a:solidFill>
            </a:endParaRPr>
          </a:p>
          <a:p>
            <a:pPr algn="ctr"/>
            <a:r>
              <a:rPr lang="en-GB" sz="1400" b="1" i="1" dirty="0">
                <a:solidFill>
                  <a:schemeClr val="tx1"/>
                </a:solidFill>
              </a:rPr>
              <a:t>Improve Work Environment</a:t>
            </a:r>
          </a:p>
          <a:p>
            <a:pPr algn="ctr"/>
            <a:endParaRPr lang="en-GB" dirty="0"/>
          </a:p>
        </p:txBody>
      </p:sp>
      <p:sp>
        <p:nvSpPr>
          <p:cNvPr id="12" name="Explosion 2 11"/>
          <p:cNvSpPr/>
          <p:nvPr/>
        </p:nvSpPr>
        <p:spPr>
          <a:xfrm>
            <a:off x="6893791" y="5250688"/>
            <a:ext cx="3836719" cy="1597231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i="1" dirty="0"/>
          </a:p>
          <a:p>
            <a:pPr algn="ctr"/>
            <a:r>
              <a:rPr lang="en-GB" sz="1400" b="1" i="1" dirty="0">
                <a:solidFill>
                  <a:schemeClr val="tx1"/>
                </a:solidFill>
              </a:rPr>
              <a:t>Manage Variation</a:t>
            </a:r>
          </a:p>
          <a:p>
            <a:pPr algn="ctr"/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7410202" y="5216725"/>
            <a:ext cx="2042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400" b="1" i="1" dirty="0"/>
          </a:p>
          <a:p>
            <a:endParaRPr lang="en-GB" sz="1400" b="1" i="1" dirty="0"/>
          </a:p>
        </p:txBody>
      </p:sp>
      <p:sp>
        <p:nvSpPr>
          <p:cNvPr id="15" name="Explosion 1 14"/>
          <p:cNvSpPr/>
          <p:nvPr/>
        </p:nvSpPr>
        <p:spPr>
          <a:xfrm>
            <a:off x="6194735" y="2054431"/>
            <a:ext cx="1822697" cy="1175657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6693662" y="2380649"/>
            <a:ext cx="847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/>
              <a:t>Manage Time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9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07"/>
    </mc:Choice>
    <mc:Fallback xmlns="">
      <p:transition spd="slow" advTm="34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8|9"/>
</p:tagLst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5202</TotalTime>
  <Words>374</Words>
  <Application>Microsoft Office PowerPoint</Application>
  <PresentationFormat>Widescreen</PresentationFormat>
  <Paragraphs>131</Paragraphs>
  <Slides>11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2_Custom Design</vt:lpstr>
      <vt:lpstr>1_Custom Design</vt:lpstr>
      <vt:lpstr>Custom Design</vt:lpstr>
      <vt:lpstr>3_Custom Design</vt:lpstr>
      <vt:lpstr>4_Custom Design</vt:lpstr>
      <vt:lpstr>5_Custom Design</vt:lpstr>
      <vt:lpstr>6_Custom Design</vt:lpstr>
      <vt:lpstr> </vt:lpstr>
      <vt:lpstr> </vt:lpstr>
      <vt:lpstr>          Change Ideas                                          Ideas for improvement work </vt:lpstr>
      <vt:lpstr>Change Ideas </vt:lpstr>
      <vt:lpstr>          Change Ideas                                          Nolan’s Change Concepts  </vt:lpstr>
      <vt:lpstr>                       Change Ideas        Brainstorming </vt:lpstr>
      <vt:lpstr>    Change Ideas          Brainstorming Process</vt:lpstr>
      <vt:lpstr>     Change Ideas</vt:lpstr>
      <vt:lpstr>    Change Ideas</vt:lpstr>
      <vt:lpstr>    Change Ideas        in virtual times</vt:lpstr>
      <vt:lpstr>       Change Ideas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Ben Solly</cp:lastModifiedBy>
  <cp:revision>87</cp:revision>
  <dcterms:created xsi:type="dcterms:W3CDTF">2019-11-14T07:52:09Z</dcterms:created>
  <dcterms:modified xsi:type="dcterms:W3CDTF">2020-10-20T17:04:01Z</dcterms:modified>
</cp:coreProperties>
</file>