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7" r:id="rId3"/>
    <p:sldId id="259" r:id="rId4"/>
    <p:sldId id="260" r:id="rId5"/>
    <p:sldId id="262" r:id="rId6"/>
    <p:sldId id="261" r:id="rId7"/>
    <p:sldId id="274" r:id="rId8"/>
    <p:sldId id="271" r:id="rId9"/>
    <p:sldId id="265" r:id="rId10"/>
    <p:sldId id="270" r:id="rId11"/>
    <p:sldId id="272" r:id="rId12"/>
    <p:sldId id="273" r:id="rId13"/>
    <p:sldId id="275" r:id="rId14"/>
    <p:sldId id="264"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34CC"/>
    <a:srgbClr val="FBB807"/>
    <a:srgbClr val="AE2573"/>
    <a:srgbClr val="CC9900"/>
    <a:srgbClr val="CC6600"/>
    <a:srgbClr val="FFCC66"/>
    <a:srgbClr val="FFCC99"/>
    <a:srgbClr val="0069B4"/>
    <a:srgbClr val="F7AA3E"/>
    <a:srgbClr val="330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5" autoAdjust="0"/>
    <p:restoredTop sz="62051" autoAdjust="0"/>
  </p:normalViewPr>
  <p:slideViewPr>
    <p:cSldViewPr snapToGrid="0">
      <p:cViewPr varScale="1">
        <p:scale>
          <a:sx n="72" d="100"/>
          <a:sy n="72" d="100"/>
        </p:scale>
        <p:origin x="208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0C200-2F34-498D-BC2E-FB29E37730A4}" type="datetimeFigureOut">
              <a:rPr lang="en-GB" smtClean="0"/>
              <a:t>20/10/2020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A4EA4-B616-4176-8C0F-7389A5D17B64}" type="slidenum">
              <a:rPr lang="en-GB" smtClean="0"/>
              <a:t>‹#›</a:t>
            </a:fld>
            <a:endParaRPr lang="en-GB"/>
          </a:p>
        </p:txBody>
      </p:sp>
    </p:spTree>
    <p:extLst>
      <p:ext uri="{BB962C8B-B14F-4D97-AF65-F5344CB8AC3E}">
        <p14:creationId xmlns:p14="http://schemas.microsoft.com/office/powerpoint/2010/main" val="81470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1</a:t>
            </a:fld>
            <a:endParaRPr lang="en-GB"/>
          </a:p>
        </p:txBody>
      </p:sp>
    </p:spTree>
    <p:extLst>
      <p:ext uri="{BB962C8B-B14F-4D97-AF65-F5344CB8AC3E}">
        <p14:creationId xmlns:p14="http://schemas.microsoft.com/office/powerpoint/2010/main" val="29479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 example of a fishbone Created using the brainstorm method each post it contains a different possible cause and you can see they are grouped into categories. You can either just  take a photo of the fishbone you’ve created and share. Or you can type it up so it looks like the one on the previous slide </a:t>
            </a:r>
          </a:p>
        </p:txBody>
      </p:sp>
      <p:sp>
        <p:nvSpPr>
          <p:cNvPr id="4" name="Slide Number Placeholder 3"/>
          <p:cNvSpPr>
            <a:spLocks noGrp="1"/>
          </p:cNvSpPr>
          <p:nvPr>
            <p:ph type="sldNum" sz="quarter" idx="10"/>
          </p:nvPr>
        </p:nvSpPr>
        <p:spPr/>
        <p:txBody>
          <a:bodyPr/>
          <a:lstStyle/>
          <a:p>
            <a:fld id="{192A4EA4-B616-4176-8C0F-7389A5D17B64}" type="slidenum">
              <a:rPr lang="en-GB" smtClean="0"/>
              <a:t>11</a:t>
            </a:fld>
            <a:endParaRPr lang="en-GB"/>
          </a:p>
        </p:txBody>
      </p:sp>
    </p:spTree>
    <p:extLst>
      <p:ext uri="{BB962C8B-B14F-4D97-AF65-F5344CB8AC3E}">
        <p14:creationId xmlns:p14="http://schemas.microsoft.com/office/powerpoint/2010/main" val="181919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you’ve completed your fishbone &amp; un-picked the problem it will allow discussion about what you can work on, having all the causes visually grouped can help you to focus on what you might want to work on first, there might be lots more causes that you initially realised and you may be able to identify some quick wins that you can work on quickly. </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12</a:t>
            </a:fld>
            <a:endParaRPr lang="en-GB"/>
          </a:p>
        </p:txBody>
      </p:sp>
    </p:spTree>
    <p:extLst>
      <p:ext uri="{BB962C8B-B14F-4D97-AF65-F5344CB8AC3E}">
        <p14:creationId xmlns:p14="http://schemas.microsoft.com/office/powerpoint/2010/main" val="403989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13</a:t>
            </a:fld>
            <a:endParaRPr lang="en-GB"/>
          </a:p>
        </p:txBody>
      </p:sp>
    </p:spTree>
    <p:extLst>
      <p:ext uri="{BB962C8B-B14F-4D97-AF65-F5344CB8AC3E}">
        <p14:creationId xmlns:p14="http://schemas.microsoft.com/office/powerpoint/2010/main" val="54557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Important to have different members of the team from all different disciplines as each will bring their own ideas/experiences about what they feel is important and contributing to the problem.</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often good to start with the silent brainstorming to allow people time to think without distractions or influence from other members of the group. </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14</a:t>
            </a:fld>
            <a:endParaRPr lang="en-GB"/>
          </a:p>
        </p:txBody>
      </p:sp>
    </p:spTree>
    <p:extLst>
      <p:ext uri="{BB962C8B-B14F-4D97-AF65-F5344CB8AC3E}">
        <p14:creationId xmlns:p14="http://schemas.microsoft.com/office/powerpoint/2010/main" val="4091241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and I hope you’ve found this short guide helpful. If you’d like to know more about this or any other Quality Improvement tool and how they can help you to make improvements please get in touch via our team email address QI Team at SHSC dot NHS dot UK</a:t>
            </a:r>
          </a:p>
        </p:txBody>
      </p:sp>
      <p:sp>
        <p:nvSpPr>
          <p:cNvPr id="4" name="Slide Number Placeholder 3"/>
          <p:cNvSpPr>
            <a:spLocks noGrp="1"/>
          </p:cNvSpPr>
          <p:nvPr>
            <p:ph type="sldNum" sz="quarter" idx="10"/>
          </p:nvPr>
        </p:nvSpPr>
        <p:spPr/>
        <p:txBody>
          <a:bodyPr/>
          <a:lstStyle/>
          <a:p>
            <a:fld id="{192A4EA4-B616-4176-8C0F-7389A5D17B64}" type="slidenum">
              <a:rPr lang="en-GB" smtClean="0"/>
              <a:t>15</a:t>
            </a:fld>
            <a:endParaRPr lang="en-GB"/>
          </a:p>
        </p:txBody>
      </p:sp>
    </p:spTree>
    <p:extLst>
      <p:ext uri="{BB962C8B-B14F-4D97-AF65-F5344CB8AC3E}">
        <p14:creationId xmlns:p14="http://schemas.microsoft.com/office/powerpoint/2010/main" val="258803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cause and effect diagram that helps you to think through the causes of a problem (including possible root causes) which then structures and groups them appropriately to help you move forward. </a:t>
            </a:r>
          </a:p>
          <a:p>
            <a:r>
              <a:rPr lang="en-GB" dirty="0"/>
              <a:t>A visual way of showing the potential causes of a problem.</a:t>
            </a:r>
          </a:p>
          <a:p>
            <a:r>
              <a:rPr lang="en-GB" dirty="0"/>
              <a:t>It’s called a Fishbone simply because it looks a bit like the skeleton of a fish. </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3</a:t>
            </a:fld>
            <a:endParaRPr lang="en-GB"/>
          </a:p>
        </p:txBody>
      </p:sp>
    </p:spTree>
    <p:extLst>
      <p:ext uri="{BB962C8B-B14F-4D97-AF65-F5344CB8AC3E}">
        <p14:creationId xmlns:p14="http://schemas.microsoft.com/office/powerpoint/2010/main" val="150563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Helpful to visualise the possible causes of a problem and discover the root causes before you start to think of a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try and help determine why a particular problem is happening </a:t>
            </a:r>
          </a:p>
          <a:p>
            <a:r>
              <a:rPr lang="en-GB" dirty="0"/>
              <a:t>Facilitate deeper thinking about possible causation; Helps to tease out all of the possible causes not just the most obvious - outcomes rarely result from a single cause (an acorn does not produce an oak tree on it’s own – it needs interactions of soil, water, temperature, location, sunshine etc)</a:t>
            </a:r>
          </a:p>
          <a:p>
            <a:r>
              <a:rPr lang="en-GB" dirty="0"/>
              <a:t>Helps to group possible causes into categories</a:t>
            </a:r>
          </a:p>
          <a:p>
            <a:r>
              <a:rPr lang="en-GB" dirty="0"/>
              <a:t>Provides a structure to looking at what the problems are</a:t>
            </a:r>
          </a:p>
          <a:p>
            <a:r>
              <a:rPr lang="en-GB" dirty="0"/>
              <a:t>Helps to work towards addressing the problem – Helping the team decide where to begin with the process of improvement.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a way of gathering together a snapshot of everyone's collective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also to enable those involved to gain a shared insight into the problem. – seeing it from other people’s point of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Helps to discover the root causes before you starting thinking of solutions</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4</a:t>
            </a:fld>
            <a:endParaRPr lang="en-GB"/>
          </a:p>
        </p:txBody>
      </p:sp>
    </p:spTree>
    <p:extLst>
      <p:ext uri="{BB962C8B-B14F-4D97-AF65-F5344CB8AC3E}">
        <p14:creationId xmlns:p14="http://schemas.microsoft.com/office/powerpoint/2010/main" val="22945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want to use a fishbone diagram when you’ve identified that there is an issue or problem that you think you need to work on finding a solution and or there are processes that don’t work as well as they could and when there a. When you want to find out different view points from all those who are effected by the problem.  You should use it before you think about making changes to identify what the causes are before making the assumption you know what all the causes are and which ones you want to address. Important to have different members of the team from all different disciplines as each will bring their own ideas/experiences about what they feel is important and contributing to the problem.</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5</a:t>
            </a:fld>
            <a:endParaRPr lang="en-GB"/>
          </a:p>
        </p:txBody>
      </p:sp>
    </p:spTree>
    <p:extLst>
      <p:ext uri="{BB962C8B-B14F-4D97-AF65-F5344CB8AC3E}">
        <p14:creationId xmlns:p14="http://schemas.microsoft.com/office/powerpoint/2010/main" val="65436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rgbClr val="FF0000"/>
                </a:solidFill>
              </a:rPr>
              <a:t>You need the right people involved, so that’s representatives from all disciplines within your team, are there other staff involved from outside your team, have you thought about the service user/carer perspective </a:t>
            </a:r>
          </a:p>
          <a:p>
            <a:r>
              <a:rPr lang="en-GB" b="0" u="none" dirty="0">
                <a:solidFill>
                  <a:srgbClr val="FF0000"/>
                </a:solidFill>
              </a:rPr>
              <a:t>You need dedicated time to properly look at what could be causing the problem. Need to have time booked in to everyone’s diaries. </a:t>
            </a:r>
          </a:p>
          <a:p>
            <a:r>
              <a:rPr lang="en-GB" b="0" u="none" dirty="0">
                <a:solidFill>
                  <a:srgbClr val="FF0000"/>
                </a:solidFill>
              </a:rPr>
              <a:t>Equipment wise you don’t need much. Everyone needs their own pen, some flipchart paper or a white board and post-it notes. </a:t>
            </a:r>
          </a:p>
          <a:p>
            <a:endParaRPr lang="en-GB" b="0" u="none" dirty="0">
              <a:solidFill>
                <a:srgbClr val="FF0000"/>
              </a:solidFill>
            </a:endParaRPr>
          </a:p>
          <a:p>
            <a:r>
              <a:rPr lang="en-GB" b="0" u="none" dirty="0">
                <a:solidFill>
                  <a:srgbClr val="FF0000"/>
                </a:solidFill>
              </a:rPr>
              <a:t>If you are doing this online  you will need a </a:t>
            </a:r>
            <a:r>
              <a:rPr lang="en-GB" dirty="0">
                <a:solidFill>
                  <a:srgbClr val="FF0000"/>
                </a:solidFill>
              </a:rPr>
              <a:t>Word document open and shared with the group</a:t>
            </a:r>
          </a:p>
          <a:p>
            <a:pPr marL="285750" indent="-285750">
              <a:buFontTx/>
              <a:buChar char="-"/>
            </a:pPr>
            <a:endParaRPr lang="en-GB" dirty="0">
              <a:solidFill>
                <a:srgbClr val="FF0000"/>
              </a:solidFill>
            </a:endParaRPr>
          </a:p>
          <a:p>
            <a:pPr marL="0" indent="0">
              <a:buFontTx/>
              <a:buNone/>
            </a:pPr>
            <a:r>
              <a:rPr lang="en-GB" dirty="0">
                <a:solidFill>
                  <a:srgbClr val="FF0000"/>
                </a:solidFill>
              </a:rPr>
              <a:t>With all of these pieces in place you’ll be able to start completing the puzzle</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6</a:t>
            </a:fld>
            <a:endParaRPr lang="en-GB"/>
          </a:p>
        </p:txBody>
      </p:sp>
    </p:spTree>
    <p:extLst>
      <p:ext uri="{BB962C8B-B14F-4D97-AF65-F5344CB8AC3E}">
        <p14:creationId xmlns:p14="http://schemas.microsoft.com/office/powerpoint/2010/main" val="269260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actually create a fishbone diagram – what do you do. Here is a template fishbone. </a:t>
            </a:r>
          </a:p>
          <a:p>
            <a:r>
              <a:rPr lang="en-GB" dirty="0"/>
              <a:t>You need to clarify the result/effect – the head of the fish then you want to start thinking about the causal factors </a:t>
            </a:r>
          </a:p>
          <a:p>
            <a:r>
              <a:rPr lang="en-GB" dirty="0"/>
              <a:t>You may want to have a brain storming session and then group the causes into some main categories or if you can identify some of the major factors first.  You often find that the major categories generally start to emerge naturally as you start brainstorming the possible causes.  These are the main bones of the fish. Some general major categories that you might want to think about are people, equipment, materials and process. Then coming off the major categories will be the causes the small fishbones </a:t>
            </a:r>
          </a:p>
        </p:txBody>
      </p:sp>
      <p:sp>
        <p:nvSpPr>
          <p:cNvPr id="4" name="Slide Number Placeholder 3"/>
          <p:cNvSpPr>
            <a:spLocks noGrp="1"/>
          </p:cNvSpPr>
          <p:nvPr>
            <p:ph type="sldNum" sz="quarter" idx="10"/>
          </p:nvPr>
        </p:nvSpPr>
        <p:spPr/>
        <p:txBody>
          <a:bodyPr/>
          <a:lstStyle/>
          <a:p>
            <a:fld id="{192A4EA4-B616-4176-8C0F-7389A5D17B64}" type="slidenum">
              <a:rPr lang="en-GB" smtClean="0"/>
              <a:t>7</a:t>
            </a:fld>
            <a:endParaRPr lang="en-GB"/>
          </a:p>
        </p:txBody>
      </p:sp>
    </p:spTree>
    <p:extLst>
      <p:ext uri="{BB962C8B-B14F-4D97-AF65-F5344CB8AC3E}">
        <p14:creationId xmlns:p14="http://schemas.microsoft.com/office/powerpoint/2010/main" val="258280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keep saying to brainstorm – but what is and how do you brainstorm – I’m only going to one quick slide – as this is another tool in itself! So if you’d like to know more detail around brainstorming please don’t hesitate to contact the QI team, our contact details will be at the end of this presentation.  So brainstorming is just a way of collecting ideas. There is the traditional ‘all call out method where everyone calls out their ideas and the nominated </a:t>
            </a:r>
            <a:r>
              <a:rPr lang="en-GB" dirty="0" err="1"/>
              <a:t>notekeeper</a:t>
            </a:r>
            <a:r>
              <a:rPr lang="en-GB" dirty="0"/>
              <a:t> writes up the ideas onto the fishbone. Or  silent  brainstorming where you will give everyone some post it notes and then some time to silently have a think about possible causes and write each one onto a post it. Then taking it in turns each person can come up and add their post its to the fishbone diagram. Note: Online people will need to individually brainstorm but then read out their ideas for the </a:t>
            </a:r>
            <a:r>
              <a:rPr lang="en-GB" dirty="0" err="1"/>
              <a:t>notekeeper</a:t>
            </a:r>
            <a:r>
              <a:rPr lang="en-GB" dirty="0"/>
              <a:t> to type onto to document.  </a:t>
            </a:r>
          </a:p>
          <a:p>
            <a:endParaRPr lang="en-GB" dirty="0"/>
          </a:p>
        </p:txBody>
      </p:sp>
      <p:sp>
        <p:nvSpPr>
          <p:cNvPr id="4" name="Slide Number Placeholder 3"/>
          <p:cNvSpPr>
            <a:spLocks noGrp="1"/>
          </p:cNvSpPr>
          <p:nvPr>
            <p:ph type="sldNum" sz="quarter" idx="10"/>
          </p:nvPr>
        </p:nvSpPr>
        <p:spPr/>
        <p:txBody>
          <a:bodyPr/>
          <a:lstStyle/>
          <a:p>
            <a:fld id="{192A4EA4-B616-4176-8C0F-7389A5D17B64}" type="slidenum">
              <a:rPr lang="en-GB" smtClean="0"/>
              <a:t>8</a:t>
            </a:fld>
            <a:endParaRPr lang="en-GB"/>
          </a:p>
        </p:txBody>
      </p:sp>
    </p:spTree>
    <p:extLst>
      <p:ext uri="{BB962C8B-B14F-4D97-AF65-F5344CB8AC3E}">
        <p14:creationId xmlns:p14="http://schemas.microsoft.com/office/powerpoint/2010/main" val="63021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working on the problem of long waiting times you will put this to the right; the head of the fish and then draw an arrow across the page; the backbone. If you have agreed some main categories add this to the diagram; the bones of the fish.  Then brainstorm all the possible causes. </a:t>
            </a:r>
          </a:p>
        </p:txBody>
      </p:sp>
      <p:sp>
        <p:nvSpPr>
          <p:cNvPr id="4" name="Slide Number Placeholder 3"/>
          <p:cNvSpPr>
            <a:spLocks noGrp="1"/>
          </p:cNvSpPr>
          <p:nvPr>
            <p:ph type="sldNum" sz="quarter" idx="10"/>
          </p:nvPr>
        </p:nvSpPr>
        <p:spPr/>
        <p:txBody>
          <a:bodyPr/>
          <a:lstStyle/>
          <a:p>
            <a:fld id="{192A4EA4-B616-4176-8C0F-7389A5D17B64}" type="slidenum">
              <a:rPr lang="en-GB" smtClean="0"/>
              <a:t>9</a:t>
            </a:fld>
            <a:endParaRPr lang="en-GB"/>
          </a:p>
        </p:txBody>
      </p:sp>
    </p:spTree>
    <p:extLst>
      <p:ext uri="{BB962C8B-B14F-4D97-AF65-F5344CB8AC3E}">
        <p14:creationId xmlns:p14="http://schemas.microsoft.com/office/powerpoint/2010/main" val="203935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brainstorming session you  will need to add the possible causes under the right category slowly building it up until all the ideas of possible causes have been added to the diagram. If there are any which don’t fit into the main categories you may need to add a new category. </a:t>
            </a:r>
          </a:p>
          <a:p>
            <a:r>
              <a:rPr lang="en-GB" dirty="0"/>
              <a:t>This is what it will look like if you created the fish bone online </a:t>
            </a:r>
          </a:p>
        </p:txBody>
      </p:sp>
      <p:sp>
        <p:nvSpPr>
          <p:cNvPr id="4" name="Slide Number Placeholder 3"/>
          <p:cNvSpPr>
            <a:spLocks noGrp="1"/>
          </p:cNvSpPr>
          <p:nvPr>
            <p:ph type="sldNum" sz="quarter" idx="10"/>
          </p:nvPr>
        </p:nvSpPr>
        <p:spPr/>
        <p:txBody>
          <a:bodyPr/>
          <a:lstStyle/>
          <a:p>
            <a:fld id="{192A4EA4-B616-4176-8C0F-7389A5D17B64}" type="slidenum">
              <a:rPr lang="en-GB" smtClean="0"/>
              <a:t>10</a:t>
            </a:fld>
            <a:endParaRPr lang="en-GB"/>
          </a:p>
        </p:txBody>
      </p:sp>
    </p:spTree>
    <p:extLst>
      <p:ext uri="{BB962C8B-B14F-4D97-AF65-F5344CB8AC3E}">
        <p14:creationId xmlns:p14="http://schemas.microsoft.com/office/powerpoint/2010/main" val="3371733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5C5B-4CC5-4B9E-A217-AB2347E92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243E9D-1382-4991-AB71-15A452D48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01A87D-C83F-4CC3-8011-53FBA4FD2137}"/>
              </a:ext>
            </a:extLst>
          </p:cNvPr>
          <p:cNvSpPr>
            <a:spLocks noGrp="1"/>
          </p:cNvSpPr>
          <p:nvPr>
            <p:ph type="dt" sz="half" idx="10"/>
          </p:nvPr>
        </p:nvSpPr>
        <p:spPr/>
        <p:txBody>
          <a:bodyPr/>
          <a:lstStyle/>
          <a:p>
            <a:fld id="{CF77D984-BF26-4D1D-8326-18331C3C4926}" type="datetime1">
              <a:rPr lang="en-GB" smtClean="0"/>
              <a:t>20/10/2020</a:t>
            </a:fld>
            <a:endParaRPr lang="en-GB"/>
          </a:p>
        </p:txBody>
      </p:sp>
      <p:sp>
        <p:nvSpPr>
          <p:cNvPr id="5" name="Footer Placeholder 4">
            <a:extLst>
              <a:ext uri="{FF2B5EF4-FFF2-40B4-BE49-F238E27FC236}">
                <a16:creationId xmlns:a16="http://schemas.microsoft.com/office/drawing/2014/main" id="{CCE3DAA6-2750-49D9-9F02-18734244CB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4FBD93-8740-4B8F-8003-F30B907E0CB6}"/>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11" name="Picture 10">
            <a:extLst>
              <a:ext uri="{FF2B5EF4-FFF2-40B4-BE49-F238E27FC236}">
                <a16:creationId xmlns:a16="http://schemas.microsoft.com/office/drawing/2014/main" id="{02850E96-AA3E-4CCF-A9AF-DFC16BFE36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4543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5406-1B01-4CC8-83CB-F3D01EEE6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C520B0-8140-4B2B-A9E6-3EAB339C1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443D03-A571-4E80-98FB-94801D67B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2447F4-2EFC-4193-AEDC-172E65B919AD}"/>
              </a:ext>
            </a:extLst>
          </p:cNvPr>
          <p:cNvSpPr>
            <a:spLocks noGrp="1"/>
          </p:cNvSpPr>
          <p:nvPr>
            <p:ph type="dt" sz="half" idx="10"/>
          </p:nvPr>
        </p:nvSpPr>
        <p:spPr/>
        <p:txBody>
          <a:bodyPr/>
          <a:lstStyle/>
          <a:p>
            <a:fld id="{B01F4CED-145E-45A6-B0FE-4648B4AB96F8}" type="datetime1">
              <a:rPr lang="en-GB" smtClean="0"/>
              <a:t>20/10/2020</a:t>
            </a:fld>
            <a:endParaRPr lang="en-GB"/>
          </a:p>
        </p:txBody>
      </p:sp>
      <p:sp>
        <p:nvSpPr>
          <p:cNvPr id="6" name="Footer Placeholder 5">
            <a:extLst>
              <a:ext uri="{FF2B5EF4-FFF2-40B4-BE49-F238E27FC236}">
                <a16:creationId xmlns:a16="http://schemas.microsoft.com/office/drawing/2014/main" id="{DD44FDAA-EAF7-4103-856C-24F4BCD363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6B7B93-E4D0-417A-9A33-FCCCC3FC5132}"/>
              </a:ext>
            </a:extLst>
          </p:cNvPr>
          <p:cNvSpPr>
            <a:spLocks noGrp="1"/>
          </p:cNvSpPr>
          <p:nvPr>
            <p:ph type="sldNum" sz="quarter" idx="12"/>
          </p:nvPr>
        </p:nvSpPr>
        <p:spPr/>
        <p:txBody>
          <a:bodyPr/>
          <a:lstStyle/>
          <a:p>
            <a:fld id="{A60B6590-2292-4EE4-8623-B6C6248173C3}" type="slidenum">
              <a:rPr lang="en-GB" smtClean="0"/>
              <a:t>‹#›</a:t>
            </a:fld>
            <a:endParaRPr lang="en-GB"/>
          </a:p>
        </p:txBody>
      </p:sp>
    </p:spTree>
    <p:extLst>
      <p:ext uri="{BB962C8B-B14F-4D97-AF65-F5344CB8AC3E}">
        <p14:creationId xmlns:p14="http://schemas.microsoft.com/office/powerpoint/2010/main" val="193271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E2BA-B773-421A-BD61-12A706DC91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52003F-3128-4117-8C45-9D5F38FC64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4FC089-CE3B-4D2E-9502-36C2571D8DD8}"/>
              </a:ext>
            </a:extLst>
          </p:cNvPr>
          <p:cNvSpPr>
            <a:spLocks noGrp="1"/>
          </p:cNvSpPr>
          <p:nvPr>
            <p:ph type="dt" sz="half" idx="10"/>
          </p:nvPr>
        </p:nvSpPr>
        <p:spPr/>
        <p:txBody>
          <a:bodyPr/>
          <a:lstStyle/>
          <a:p>
            <a:fld id="{F2D04406-F63B-43ED-909B-6C695099726B}" type="datetime1">
              <a:rPr lang="en-GB" smtClean="0"/>
              <a:t>20/10/2020</a:t>
            </a:fld>
            <a:endParaRPr lang="en-GB"/>
          </a:p>
        </p:txBody>
      </p:sp>
      <p:sp>
        <p:nvSpPr>
          <p:cNvPr id="5" name="Footer Placeholder 4">
            <a:extLst>
              <a:ext uri="{FF2B5EF4-FFF2-40B4-BE49-F238E27FC236}">
                <a16:creationId xmlns:a16="http://schemas.microsoft.com/office/drawing/2014/main" id="{55921806-9FF6-4EEF-9E5F-5B5F8E9227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24876-A394-4D0F-9378-06B882339730}"/>
              </a:ext>
            </a:extLst>
          </p:cNvPr>
          <p:cNvSpPr>
            <a:spLocks noGrp="1"/>
          </p:cNvSpPr>
          <p:nvPr>
            <p:ph type="sldNum" sz="quarter" idx="12"/>
          </p:nvPr>
        </p:nvSpPr>
        <p:spPr/>
        <p:txBody>
          <a:bodyPr/>
          <a:lstStyle/>
          <a:p>
            <a:fld id="{A60B6590-2292-4EE4-8623-B6C6248173C3}" type="slidenum">
              <a:rPr lang="en-GB" smtClean="0"/>
              <a:t>‹#›</a:t>
            </a:fld>
            <a:endParaRPr lang="en-GB"/>
          </a:p>
        </p:txBody>
      </p:sp>
    </p:spTree>
    <p:extLst>
      <p:ext uri="{BB962C8B-B14F-4D97-AF65-F5344CB8AC3E}">
        <p14:creationId xmlns:p14="http://schemas.microsoft.com/office/powerpoint/2010/main" val="770046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3E083-1AB5-4AA5-AD31-07022FB1B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949FFE-3784-4E57-AEF2-7E2B4E43E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73E749-5825-4202-9F2D-BE91709A0E5A}"/>
              </a:ext>
            </a:extLst>
          </p:cNvPr>
          <p:cNvSpPr>
            <a:spLocks noGrp="1"/>
          </p:cNvSpPr>
          <p:nvPr>
            <p:ph type="dt" sz="half" idx="10"/>
          </p:nvPr>
        </p:nvSpPr>
        <p:spPr/>
        <p:txBody>
          <a:bodyPr/>
          <a:lstStyle/>
          <a:p>
            <a:fld id="{67246806-AAB9-4700-BD18-9333C868798F}" type="datetime1">
              <a:rPr lang="en-GB" smtClean="0"/>
              <a:t>20/10/2020</a:t>
            </a:fld>
            <a:endParaRPr lang="en-GB"/>
          </a:p>
        </p:txBody>
      </p:sp>
      <p:sp>
        <p:nvSpPr>
          <p:cNvPr id="5" name="Footer Placeholder 4">
            <a:extLst>
              <a:ext uri="{FF2B5EF4-FFF2-40B4-BE49-F238E27FC236}">
                <a16:creationId xmlns:a16="http://schemas.microsoft.com/office/drawing/2014/main" id="{33A5F946-59A3-42A5-A677-39D542D021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4B8A6-A4DD-4B21-BF9C-16A686AEC017}"/>
              </a:ext>
            </a:extLst>
          </p:cNvPr>
          <p:cNvSpPr>
            <a:spLocks noGrp="1"/>
          </p:cNvSpPr>
          <p:nvPr>
            <p:ph type="sldNum" sz="quarter" idx="12"/>
          </p:nvPr>
        </p:nvSpPr>
        <p:spPr/>
        <p:txBody>
          <a:bodyPr/>
          <a:lstStyle/>
          <a:p>
            <a:fld id="{A60B6590-2292-4EE4-8623-B6C6248173C3}" type="slidenum">
              <a:rPr lang="en-GB" smtClean="0"/>
              <a:t>‹#›</a:t>
            </a:fld>
            <a:endParaRPr lang="en-GB"/>
          </a:p>
        </p:txBody>
      </p:sp>
    </p:spTree>
    <p:extLst>
      <p:ext uri="{BB962C8B-B14F-4D97-AF65-F5344CB8AC3E}">
        <p14:creationId xmlns:p14="http://schemas.microsoft.com/office/powerpoint/2010/main" val="358835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65E557-D3EC-48AD-980E-663375E1AC28}"/>
              </a:ext>
            </a:extLst>
          </p:cNvPr>
          <p:cNvSpPr>
            <a:spLocks noGrp="1"/>
          </p:cNvSpPr>
          <p:nvPr>
            <p:ph type="dt" sz="half" idx="10"/>
          </p:nvPr>
        </p:nvSpPr>
        <p:spPr/>
        <p:txBody>
          <a:bodyPr/>
          <a:lstStyle/>
          <a:p>
            <a:fld id="{EC151A4F-F6BC-43B9-A3E2-31FF640F294F}" type="datetime1">
              <a:rPr lang="en-GB" smtClean="0"/>
              <a:t>20/10/2020</a:t>
            </a:fld>
            <a:endParaRPr lang="en-GB"/>
          </a:p>
        </p:txBody>
      </p:sp>
      <p:sp>
        <p:nvSpPr>
          <p:cNvPr id="4" name="Footer Placeholder 3">
            <a:extLst>
              <a:ext uri="{FF2B5EF4-FFF2-40B4-BE49-F238E27FC236}">
                <a16:creationId xmlns:a16="http://schemas.microsoft.com/office/drawing/2014/main" id="{F1C6ECD7-9BEA-46A1-8D5E-30B458B553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5ECEFE-10B9-493B-9218-021F838A122B}"/>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6" name="Picture 5">
            <a:extLst>
              <a:ext uri="{FF2B5EF4-FFF2-40B4-BE49-F238E27FC236}">
                <a16:creationId xmlns:a16="http://schemas.microsoft.com/office/drawing/2014/main" id="{B8463270-99EA-4944-9058-51FFDC5ED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185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 intro and clos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67DE35A-37CF-4D43-8B75-CEF6D6B4FB3A}"/>
              </a:ext>
            </a:extLst>
          </p:cNvPr>
          <p:cNvSpPr>
            <a:spLocks noGrp="1"/>
          </p:cNvSpPr>
          <p:nvPr>
            <p:ph type="dt" sz="half" idx="10"/>
          </p:nvPr>
        </p:nvSpPr>
        <p:spPr/>
        <p:txBody>
          <a:bodyPr/>
          <a:lstStyle/>
          <a:p>
            <a:fld id="{BFC12CA5-E9DC-4870-9E86-D66606D68744}" type="datetime1">
              <a:rPr lang="en-GB" smtClean="0"/>
              <a:t>20/10/2020</a:t>
            </a:fld>
            <a:endParaRPr lang="en-GB"/>
          </a:p>
        </p:txBody>
      </p:sp>
      <p:sp>
        <p:nvSpPr>
          <p:cNvPr id="6" name="Footer Placeholder 5">
            <a:extLst>
              <a:ext uri="{FF2B5EF4-FFF2-40B4-BE49-F238E27FC236}">
                <a16:creationId xmlns:a16="http://schemas.microsoft.com/office/drawing/2014/main" id="{52124AC9-1A5F-4854-8355-D62BCC0D0B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403D43-B7E4-4C15-AE6A-2037715D97D6}"/>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8" name="Picture 7">
            <a:extLst>
              <a:ext uri="{FF2B5EF4-FFF2-40B4-BE49-F238E27FC236}">
                <a16:creationId xmlns:a16="http://schemas.microsoft.com/office/drawing/2014/main" id="{CDCF7EC7-65C6-42E5-827B-0B809BDEB5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2951397-73D5-468E-9456-D6BE95B8CD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509" t="6552" r="7298" b="68645"/>
          <a:stretch/>
        </p:blipFill>
        <p:spPr>
          <a:xfrm>
            <a:off x="9783099" y="88927"/>
            <a:ext cx="1730478" cy="1700981"/>
          </a:xfrm>
          <a:prstGeom prst="rect">
            <a:avLst/>
          </a:prstGeom>
        </p:spPr>
      </p:pic>
      <p:pic>
        <p:nvPicPr>
          <p:cNvPr id="10" name="Picture 9">
            <a:extLst>
              <a:ext uri="{FF2B5EF4-FFF2-40B4-BE49-F238E27FC236}">
                <a16:creationId xmlns:a16="http://schemas.microsoft.com/office/drawing/2014/main" id="{90EC978B-C2D1-482C-B50A-CDD3E064AA9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007" t="76803" r="8126" b="6423"/>
          <a:stretch/>
        </p:blipFill>
        <p:spPr>
          <a:xfrm>
            <a:off x="10323871" y="5604388"/>
            <a:ext cx="1324897" cy="1150374"/>
          </a:xfrm>
          <a:prstGeom prst="rect">
            <a:avLst/>
          </a:prstGeom>
        </p:spPr>
      </p:pic>
    </p:spTree>
    <p:extLst>
      <p:ext uri="{BB962C8B-B14F-4D97-AF65-F5344CB8AC3E}">
        <p14:creationId xmlns:p14="http://schemas.microsoft.com/office/powerpoint/2010/main" val="57879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nk - service us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1BFB2EB-54D3-4C95-841D-4593CA913B87}"/>
              </a:ext>
            </a:extLst>
          </p:cNvPr>
          <p:cNvSpPr>
            <a:spLocks noGrp="1"/>
          </p:cNvSpPr>
          <p:nvPr>
            <p:ph type="dt" sz="half" idx="10"/>
          </p:nvPr>
        </p:nvSpPr>
        <p:spPr/>
        <p:txBody>
          <a:bodyPr/>
          <a:lstStyle/>
          <a:p>
            <a:fld id="{B6DD724B-DC4E-4A82-827E-CB8DC5874222}" type="datetime1">
              <a:rPr lang="en-GB" smtClean="0"/>
              <a:t>20/10/2020</a:t>
            </a:fld>
            <a:endParaRPr lang="en-GB"/>
          </a:p>
        </p:txBody>
      </p:sp>
      <p:sp>
        <p:nvSpPr>
          <p:cNvPr id="5" name="Footer Placeholder 4">
            <a:extLst>
              <a:ext uri="{FF2B5EF4-FFF2-40B4-BE49-F238E27FC236}">
                <a16:creationId xmlns:a16="http://schemas.microsoft.com/office/drawing/2014/main" id="{DCAAFDCB-24CA-4292-8B31-B313A7323B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B83FA3-7778-4B8D-BA12-C4323FB20A28}"/>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8" name="Picture 7">
            <a:extLst>
              <a:ext uri="{FF2B5EF4-FFF2-40B4-BE49-F238E27FC236}">
                <a16:creationId xmlns:a16="http://schemas.microsoft.com/office/drawing/2014/main" id="{B1B4F41A-BDE8-4A8F-8F3F-FDC2B8F575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509" t="6552" r="7298" b="68645"/>
          <a:stretch/>
        </p:blipFill>
        <p:spPr>
          <a:xfrm>
            <a:off x="9783099" y="88927"/>
            <a:ext cx="1730478" cy="1700981"/>
          </a:xfrm>
          <a:prstGeom prst="rect">
            <a:avLst/>
          </a:prstGeom>
        </p:spPr>
      </p:pic>
      <p:pic>
        <p:nvPicPr>
          <p:cNvPr id="9" name="Picture 8">
            <a:extLst>
              <a:ext uri="{FF2B5EF4-FFF2-40B4-BE49-F238E27FC236}">
                <a16:creationId xmlns:a16="http://schemas.microsoft.com/office/drawing/2014/main" id="{3C163D60-445D-4ED1-94AA-4D032C234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007" t="76803" r="8126" b="6423"/>
          <a:stretch/>
        </p:blipFill>
        <p:spPr>
          <a:xfrm>
            <a:off x="10323871" y="5604388"/>
            <a:ext cx="1324897" cy="1150374"/>
          </a:xfrm>
          <a:prstGeom prst="rect">
            <a:avLst/>
          </a:prstGeom>
        </p:spPr>
      </p:pic>
      <p:pic>
        <p:nvPicPr>
          <p:cNvPr id="10" name="Picture 9">
            <a:extLst>
              <a:ext uri="{FF2B5EF4-FFF2-40B4-BE49-F238E27FC236}">
                <a16:creationId xmlns:a16="http://schemas.microsoft.com/office/drawing/2014/main" id="{12568814-11FE-4F68-A2CC-B68714D944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8AD2E9C-8D60-4FE5-A19E-6A2F50D06A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509" t="6552" r="7298" b="68645"/>
          <a:stretch/>
        </p:blipFill>
        <p:spPr>
          <a:xfrm>
            <a:off x="9756376" y="78294"/>
            <a:ext cx="1730478" cy="1700981"/>
          </a:xfrm>
          <a:prstGeom prst="rect">
            <a:avLst/>
          </a:prstGeom>
        </p:spPr>
      </p:pic>
      <p:pic>
        <p:nvPicPr>
          <p:cNvPr id="16" name="Picture 15">
            <a:extLst>
              <a:ext uri="{FF2B5EF4-FFF2-40B4-BE49-F238E27FC236}">
                <a16:creationId xmlns:a16="http://schemas.microsoft.com/office/drawing/2014/main" id="{DC29A122-AD25-4A10-9870-3903AB5C7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007" t="76803" r="8126" b="6423"/>
          <a:stretch/>
        </p:blipFill>
        <p:spPr>
          <a:xfrm>
            <a:off x="10297148" y="5593755"/>
            <a:ext cx="1324897" cy="1150374"/>
          </a:xfrm>
          <a:prstGeom prst="rect">
            <a:avLst/>
          </a:prstGeom>
        </p:spPr>
      </p:pic>
    </p:spTree>
    <p:extLst>
      <p:ext uri="{BB962C8B-B14F-4D97-AF65-F5344CB8AC3E}">
        <p14:creationId xmlns:p14="http://schemas.microsoft.com/office/powerpoint/2010/main" val="244712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 staff">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77392D-916A-443C-BDAB-9C1C621D1908}"/>
              </a:ext>
            </a:extLst>
          </p:cNvPr>
          <p:cNvSpPr>
            <a:spLocks noGrp="1"/>
          </p:cNvSpPr>
          <p:nvPr>
            <p:ph type="dt" sz="half" idx="10"/>
          </p:nvPr>
        </p:nvSpPr>
        <p:spPr/>
        <p:txBody>
          <a:bodyPr/>
          <a:lstStyle/>
          <a:p>
            <a:fld id="{2E83BA4E-C02D-45B1-8CB3-35C351B6EADC}" type="datetime1">
              <a:rPr lang="en-GB" smtClean="0"/>
              <a:t>20/10/2020</a:t>
            </a:fld>
            <a:endParaRPr lang="en-GB"/>
          </a:p>
        </p:txBody>
      </p:sp>
      <p:sp>
        <p:nvSpPr>
          <p:cNvPr id="5" name="Footer Placeholder 4">
            <a:extLst>
              <a:ext uri="{FF2B5EF4-FFF2-40B4-BE49-F238E27FC236}">
                <a16:creationId xmlns:a16="http://schemas.microsoft.com/office/drawing/2014/main" id="{C0F5EC89-73F2-4B59-A506-D805C58160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D67C99-190D-4DF6-98D6-CCA28862E0B6}"/>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10" name="Picture 9">
            <a:extLst>
              <a:ext uri="{FF2B5EF4-FFF2-40B4-BE49-F238E27FC236}">
                <a16:creationId xmlns:a16="http://schemas.microsoft.com/office/drawing/2014/main" id="{DAF42028-4DA0-4E33-A084-293D93729543}"/>
              </a:ext>
            </a:extLst>
          </p:cNvPr>
          <p:cNvPicPr>
            <a:picLocks noChangeAspect="1"/>
          </p:cNvPicPr>
          <p:nvPr userDrawn="1"/>
        </p:nvPicPr>
        <p:blipFill>
          <a:blip r:embed="rId2"/>
          <a:stretch>
            <a:fillRect/>
          </a:stretch>
        </p:blipFill>
        <p:spPr>
          <a:xfrm>
            <a:off x="0" y="0"/>
            <a:ext cx="12192000" cy="6857173"/>
          </a:xfrm>
          <a:prstGeom prst="rect">
            <a:avLst/>
          </a:prstGeom>
        </p:spPr>
      </p:pic>
      <p:pic>
        <p:nvPicPr>
          <p:cNvPr id="8" name="Picture 7">
            <a:extLst>
              <a:ext uri="{FF2B5EF4-FFF2-40B4-BE49-F238E27FC236}">
                <a16:creationId xmlns:a16="http://schemas.microsoft.com/office/drawing/2014/main" id="{5F5F4DED-486A-4201-B361-3FFE1409A4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509" t="6552" r="7298" b="68645"/>
          <a:stretch/>
        </p:blipFill>
        <p:spPr>
          <a:xfrm>
            <a:off x="9783099" y="88927"/>
            <a:ext cx="1730478" cy="1700981"/>
          </a:xfrm>
          <a:prstGeom prst="rect">
            <a:avLst/>
          </a:prstGeom>
        </p:spPr>
      </p:pic>
      <p:pic>
        <p:nvPicPr>
          <p:cNvPr id="9" name="Picture 8">
            <a:extLst>
              <a:ext uri="{FF2B5EF4-FFF2-40B4-BE49-F238E27FC236}">
                <a16:creationId xmlns:a16="http://schemas.microsoft.com/office/drawing/2014/main" id="{1FF81885-E1EF-4583-80F0-9B7E5A26F5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007" t="76803" r="8126" b="6423"/>
          <a:stretch/>
        </p:blipFill>
        <p:spPr>
          <a:xfrm>
            <a:off x="10323871" y="5604388"/>
            <a:ext cx="1324897" cy="1150374"/>
          </a:xfrm>
          <a:prstGeom prst="rect">
            <a:avLst/>
          </a:prstGeom>
        </p:spPr>
      </p:pic>
    </p:spTree>
    <p:extLst>
      <p:ext uri="{BB962C8B-B14F-4D97-AF65-F5344CB8AC3E}">
        <p14:creationId xmlns:p14="http://schemas.microsoft.com/office/powerpoint/2010/main" val="343433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 attend anywher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DA137B3-5B86-47CC-A44F-0353AC659D4A}"/>
              </a:ext>
            </a:extLst>
          </p:cNvPr>
          <p:cNvSpPr>
            <a:spLocks noGrp="1"/>
          </p:cNvSpPr>
          <p:nvPr>
            <p:ph type="dt" sz="half" idx="10"/>
          </p:nvPr>
        </p:nvSpPr>
        <p:spPr/>
        <p:txBody>
          <a:bodyPr/>
          <a:lstStyle/>
          <a:p>
            <a:fld id="{2DC4E2CE-5DE0-4D45-9B27-2CF5E4229519}" type="datetime1">
              <a:rPr lang="en-GB" smtClean="0"/>
              <a:t>20/10/2020</a:t>
            </a:fld>
            <a:endParaRPr lang="en-GB"/>
          </a:p>
        </p:txBody>
      </p:sp>
      <p:sp>
        <p:nvSpPr>
          <p:cNvPr id="8" name="Footer Placeholder 7">
            <a:extLst>
              <a:ext uri="{FF2B5EF4-FFF2-40B4-BE49-F238E27FC236}">
                <a16:creationId xmlns:a16="http://schemas.microsoft.com/office/drawing/2014/main" id="{10F2A944-E38C-4D2E-9A8B-DBA4106110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BD0457-D679-4BC9-B92E-5237337F01DB}"/>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10" name="Picture 9">
            <a:extLst>
              <a:ext uri="{FF2B5EF4-FFF2-40B4-BE49-F238E27FC236}">
                <a16:creationId xmlns:a16="http://schemas.microsoft.com/office/drawing/2014/main" id="{CE5AC041-7E00-4F73-B463-8D1A35DED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250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da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B61BC99-A143-474E-8434-C173DAA2308A}"/>
              </a:ext>
            </a:extLst>
          </p:cNvPr>
          <p:cNvSpPr>
            <a:spLocks noGrp="1"/>
          </p:cNvSpPr>
          <p:nvPr>
            <p:ph type="dt" sz="half" idx="10"/>
          </p:nvPr>
        </p:nvSpPr>
        <p:spPr/>
        <p:txBody>
          <a:bodyPr/>
          <a:lstStyle/>
          <a:p>
            <a:fld id="{1AEA2A57-D8F7-4818-914D-7EEC02024E22}" type="datetime1">
              <a:rPr lang="en-GB" smtClean="0"/>
              <a:t>20/10/2020</a:t>
            </a:fld>
            <a:endParaRPr lang="en-GB"/>
          </a:p>
        </p:txBody>
      </p:sp>
      <p:sp>
        <p:nvSpPr>
          <p:cNvPr id="4" name="Footer Placeholder 3">
            <a:extLst>
              <a:ext uri="{FF2B5EF4-FFF2-40B4-BE49-F238E27FC236}">
                <a16:creationId xmlns:a16="http://schemas.microsoft.com/office/drawing/2014/main" id="{BB0914A5-E399-4507-AE0D-EC44F2D038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36B84C-31A2-4DA3-B386-1F37F49F8532}"/>
              </a:ext>
            </a:extLst>
          </p:cNvPr>
          <p:cNvSpPr>
            <a:spLocks noGrp="1"/>
          </p:cNvSpPr>
          <p:nvPr>
            <p:ph type="sldNum" sz="quarter" idx="12"/>
          </p:nvPr>
        </p:nvSpPr>
        <p:spPr/>
        <p:txBody>
          <a:bodyPr/>
          <a:lstStyle/>
          <a:p>
            <a:fld id="{A60B6590-2292-4EE4-8623-B6C6248173C3}" type="slidenum">
              <a:rPr lang="en-GB" smtClean="0"/>
              <a:t>‹#›</a:t>
            </a:fld>
            <a:endParaRPr lang="en-GB"/>
          </a:p>
        </p:txBody>
      </p:sp>
      <p:pic>
        <p:nvPicPr>
          <p:cNvPr id="6" name="Picture 5">
            <a:extLst>
              <a:ext uri="{FF2B5EF4-FFF2-40B4-BE49-F238E27FC236}">
                <a16:creationId xmlns:a16="http://schemas.microsoft.com/office/drawing/2014/main" id="{5706D158-5A77-48CA-A542-750867A14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963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94B9-B8FD-467D-9B47-BBE07766121F}"/>
              </a:ext>
            </a:extLst>
          </p:cNvPr>
          <p:cNvSpPr>
            <a:spLocks noGrp="1"/>
          </p:cNvSpPr>
          <p:nvPr>
            <p:ph type="dt" sz="half" idx="10"/>
          </p:nvPr>
        </p:nvSpPr>
        <p:spPr/>
        <p:txBody>
          <a:bodyPr/>
          <a:lstStyle/>
          <a:p>
            <a:fld id="{C1DC74FB-5898-45D7-B73C-C42CE5C18B5E}" type="datetime1">
              <a:rPr lang="en-GB" smtClean="0"/>
              <a:t>20/10/2020</a:t>
            </a:fld>
            <a:endParaRPr lang="en-GB"/>
          </a:p>
        </p:txBody>
      </p:sp>
      <p:sp>
        <p:nvSpPr>
          <p:cNvPr id="3" name="Footer Placeholder 2">
            <a:extLst>
              <a:ext uri="{FF2B5EF4-FFF2-40B4-BE49-F238E27FC236}">
                <a16:creationId xmlns:a16="http://schemas.microsoft.com/office/drawing/2014/main" id="{3598E3BE-1A5E-4F14-B4C9-7AC09AD2BB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D17FFE-14DC-40D7-BA94-42DC9CA718DB}"/>
              </a:ext>
            </a:extLst>
          </p:cNvPr>
          <p:cNvSpPr>
            <a:spLocks noGrp="1"/>
          </p:cNvSpPr>
          <p:nvPr>
            <p:ph type="sldNum" sz="quarter" idx="12"/>
          </p:nvPr>
        </p:nvSpPr>
        <p:spPr/>
        <p:txBody>
          <a:bodyPr/>
          <a:lstStyle/>
          <a:p>
            <a:fld id="{A60B6590-2292-4EE4-8623-B6C6248173C3}" type="slidenum">
              <a:rPr lang="en-GB" smtClean="0"/>
              <a:t>‹#›</a:t>
            </a:fld>
            <a:endParaRPr lang="en-GB"/>
          </a:p>
        </p:txBody>
      </p:sp>
    </p:spTree>
    <p:extLst>
      <p:ext uri="{BB962C8B-B14F-4D97-AF65-F5344CB8AC3E}">
        <p14:creationId xmlns:p14="http://schemas.microsoft.com/office/powerpoint/2010/main" val="146974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387E-60DF-4194-B6F7-D16788436D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2004EC-3D0D-4C26-80F2-52ACC7AC5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66DB0C-BCBF-4A25-BDDD-9EC9C7EC0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A99D4A-983F-453C-B236-FB2B99F6D7A5}"/>
              </a:ext>
            </a:extLst>
          </p:cNvPr>
          <p:cNvSpPr>
            <a:spLocks noGrp="1"/>
          </p:cNvSpPr>
          <p:nvPr>
            <p:ph type="dt" sz="half" idx="10"/>
          </p:nvPr>
        </p:nvSpPr>
        <p:spPr/>
        <p:txBody>
          <a:bodyPr/>
          <a:lstStyle/>
          <a:p>
            <a:fld id="{F0A1120D-BD91-4635-9C96-88B079CD556B}" type="datetime1">
              <a:rPr lang="en-GB" smtClean="0"/>
              <a:t>20/10/2020</a:t>
            </a:fld>
            <a:endParaRPr lang="en-GB"/>
          </a:p>
        </p:txBody>
      </p:sp>
      <p:sp>
        <p:nvSpPr>
          <p:cNvPr id="6" name="Footer Placeholder 5">
            <a:extLst>
              <a:ext uri="{FF2B5EF4-FFF2-40B4-BE49-F238E27FC236}">
                <a16:creationId xmlns:a16="http://schemas.microsoft.com/office/drawing/2014/main" id="{167F825D-3ABA-4E86-84E9-B0E3791364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36B080-6ABF-4A55-920F-4224F5EC63F5}"/>
              </a:ext>
            </a:extLst>
          </p:cNvPr>
          <p:cNvSpPr>
            <a:spLocks noGrp="1"/>
          </p:cNvSpPr>
          <p:nvPr>
            <p:ph type="sldNum" sz="quarter" idx="12"/>
          </p:nvPr>
        </p:nvSpPr>
        <p:spPr/>
        <p:txBody>
          <a:bodyPr/>
          <a:lstStyle/>
          <a:p>
            <a:fld id="{A60B6590-2292-4EE4-8623-B6C6248173C3}" type="slidenum">
              <a:rPr lang="en-GB" smtClean="0"/>
              <a:t>‹#›</a:t>
            </a:fld>
            <a:endParaRPr lang="en-GB"/>
          </a:p>
        </p:txBody>
      </p:sp>
    </p:spTree>
    <p:extLst>
      <p:ext uri="{BB962C8B-B14F-4D97-AF65-F5344CB8AC3E}">
        <p14:creationId xmlns:p14="http://schemas.microsoft.com/office/powerpoint/2010/main" val="77607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144AA3-2770-4AAD-B10C-D131B7653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CF5B21-ADB6-402B-A65A-9D99FD674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47CE60-26F6-4DD6-B193-67F6373FD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DEAAC-03A8-4003-8895-93F7F7E3663C}" type="datetime1">
              <a:rPr lang="en-GB" smtClean="0"/>
              <a:t>20/10/2020</a:t>
            </a:fld>
            <a:endParaRPr lang="en-GB"/>
          </a:p>
        </p:txBody>
      </p:sp>
      <p:sp>
        <p:nvSpPr>
          <p:cNvPr id="5" name="Footer Placeholder 4">
            <a:extLst>
              <a:ext uri="{FF2B5EF4-FFF2-40B4-BE49-F238E27FC236}">
                <a16:creationId xmlns:a16="http://schemas.microsoft.com/office/drawing/2014/main" id="{DA2B0E7E-AD7C-4545-9D73-68E53FAA7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8FB2C1-5F10-4092-9A87-65028557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B6590-2292-4EE4-8623-B6C6248173C3}" type="slidenum">
              <a:rPr lang="en-GB" smtClean="0"/>
              <a:t>‹#›</a:t>
            </a:fld>
            <a:endParaRPr lang="en-GB"/>
          </a:p>
        </p:txBody>
      </p:sp>
    </p:spTree>
    <p:extLst>
      <p:ext uri="{BB962C8B-B14F-4D97-AF65-F5344CB8AC3E}">
        <p14:creationId xmlns:p14="http://schemas.microsoft.com/office/powerpoint/2010/main" val="16091715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50"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beautyishisfootprint.wordpress.com/2017/05/24/the-art-of-discussion/" TargetMode="External"/><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regardingnannies.com/tag/nannypreneurs/" TargetMode="External"/><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hyperlink" Target="mailto:QITeam@shsc.nhs.uk"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hyperlink" Target="http://www.davidapaflo.com/2016/01/questions-why-cards-episode-1.html" TargetMode="External"/><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onyxtruth.com/2014/12/19/one-mans-thoughts-of-the-decline-of-american-society/" TargetMode="External"/><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6.m4a"/><Relationship Id="rId7" Type="http://schemas.openxmlformats.org/officeDocument/2006/relationships/hyperlink" Target="https://pixnio.com/objects/toys/last-puzzle-piece-puzzle-game-white-puzzle" TargetMode="Externa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8.m4a"/><Relationship Id="rId7" Type="http://schemas.openxmlformats.org/officeDocument/2006/relationships/hyperlink" Target="https://uvagpclass.wordpress.com/2017/11/20/a-tecnica-do-brainstorming/" TargetMode="External"/><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279B14-B7BE-40A2-918B-11FFDCF81B26}"/>
              </a:ext>
            </a:extLst>
          </p:cNvPr>
          <p:cNvSpPr txBox="1"/>
          <p:nvPr/>
        </p:nvSpPr>
        <p:spPr>
          <a:xfrm>
            <a:off x="5351150" y="3059380"/>
            <a:ext cx="5815379" cy="3354765"/>
          </a:xfrm>
          <a:prstGeom prst="rect">
            <a:avLst/>
          </a:prstGeom>
          <a:noFill/>
        </p:spPr>
        <p:txBody>
          <a:bodyPr wrap="square" rtlCol="0">
            <a:spAutoFit/>
          </a:bodyPr>
          <a:lstStyle/>
          <a:p>
            <a:r>
              <a:rPr lang="en-GB" sz="4000" b="1" dirty="0">
                <a:solidFill>
                  <a:srgbClr val="0069B4"/>
                </a:solidFill>
                <a:cs typeface="Arial" panose="020B0604020202020204" pitchFamily="34" charset="0"/>
              </a:rPr>
              <a:t>Unpicking A Problem: </a:t>
            </a:r>
          </a:p>
          <a:p>
            <a:endParaRPr lang="en-GB" sz="2000" b="1" dirty="0">
              <a:solidFill>
                <a:srgbClr val="0069B4"/>
              </a:solidFill>
              <a:cs typeface="Arial" panose="020B0604020202020204" pitchFamily="34" charset="0"/>
            </a:endParaRPr>
          </a:p>
          <a:p>
            <a:r>
              <a:rPr lang="en-GB" sz="4000" b="1" dirty="0">
                <a:solidFill>
                  <a:srgbClr val="0069B4"/>
                </a:solidFill>
                <a:cs typeface="Arial" panose="020B0604020202020204" pitchFamily="34" charset="0"/>
              </a:rPr>
              <a:t>A Quick Guide To Using  Fishbone Diagrams</a:t>
            </a:r>
          </a:p>
          <a:p>
            <a:endParaRPr lang="en-GB" sz="4000" b="1" dirty="0">
              <a:solidFill>
                <a:srgbClr val="0069B4"/>
              </a:solidFill>
              <a:cs typeface="Arial" panose="020B0604020202020204" pitchFamily="34" charset="0"/>
            </a:endParaRPr>
          </a:p>
          <a:p>
            <a:endParaRPr lang="en-GB" sz="3200" dirty="0">
              <a:solidFill>
                <a:schemeClr val="tx1">
                  <a:lumMod val="50000"/>
                  <a:lumOff val="50000"/>
                </a:schemeClr>
              </a:solidFill>
              <a:cs typeface="Arial" panose="020B0604020202020204" pitchFamily="34" charset="0"/>
            </a:endParaRPr>
          </a:p>
        </p:txBody>
      </p:sp>
      <p:pic>
        <p:nvPicPr>
          <p:cNvPr id="8" name="Picture 7">
            <a:extLst>
              <a:ext uri="{FF2B5EF4-FFF2-40B4-BE49-F238E27FC236}">
                <a16:creationId xmlns:a16="http://schemas.microsoft.com/office/drawing/2014/main" id="{DEE80DC1-1537-456E-8802-31CA967AA190}"/>
              </a:ext>
            </a:extLst>
          </p:cNvPr>
          <p:cNvPicPr>
            <a:picLocks noChangeAspect="1"/>
          </p:cNvPicPr>
          <p:nvPr/>
        </p:nvPicPr>
        <p:blipFill>
          <a:blip r:embed="rId5"/>
          <a:stretch>
            <a:fillRect/>
          </a:stretch>
        </p:blipFill>
        <p:spPr>
          <a:xfrm>
            <a:off x="4787226" y="3201998"/>
            <a:ext cx="454002" cy="454002"/>
          </a:xfrm>
          <a:prstGeom prst="rect">
            <a:avLst/>
          </a:prstGeom>
        </p:spPr>
      </p:pic>
      <p:pic>
        <p:nvPicPr>
          <p:cNvPr id="4" name="Audio 3">
            <a:hlinkClick r:id="" action="ppaction://media"/>
            <a:extLst>
              <a:ext uri="{FF2B5EF4-FFF2-40B4-BE49-F238E27FC236}">
                <a16:creationId xmlns:a16="http://schemas.microsoft.com/office/drawing/2014/main" id="{32283869-8B43-4B2A-821A-8838C673B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7937916"/>
      </p:ext>
    </p:extLst>
  </p:cSld>
  <p:clrMapOvr>
    <a:masterClrMapping/>
  </p:clrMapOvr>
  <mc:AlternateContent xmlns:mc="http://schemas.openxmlformats.org/markup-compatibility/2006" xmlns:p14="http://schemas.microsoft.com/office/powerpoint/2010/main">
    <mc:Choice Requires="p14">
      <p:transition spd="slow" p14:dur="2000" advTm="14840"/>
    </mc:Choice>
    <mc:Fallback xmlns="">
      <p:transition spd="slow" advTm="1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EEF2D9B-E597-4B1E-90C1-A6B6C546361F}"/>
              </a:ext>
            </a:extLst>
          </p:cNvPr>
          <p:cNvCxnSpPr/>
          <p:nvPr/>
        </p:nvCxnSpPr>
        <p:spPr>
          <a:xfrm>
            <a:off x="778067" y="3711473"/>
            <a:ext cx="768096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12DA31C9-4FC0-4190-8A28-8D2D76925D47}"/>
              </a:ext>
            </a:extLst>
          </p:cNvPr>
          <p:cNvSpPr/>
          <p:nvPr/>
        </p:nvSpPr>
        <p:spPr>
          <a:xfrm>
            <a:off x="8720919" y="3275463"/>
            <a:ext cx="2415654" cy="98263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2509778-51A0-46A1-8C56-75385AD0A6DA}"/>
              </a:ext>
            </a:extLst>
          </p:cNvPr>
          <p:cNvSpPr txBox="1"/>
          <p:nvPr/>
        </p:nvSpPr>
        <p:spPr>
          <a:xfrm>
            <a:off x="8896278" y="3469675"/>
            <a:ext cx="2153761" cy="507831"/>
          </a:xfrm>
          <a:prstGeom prst="rect">
            <a:avLst/>
          </a:prstGeom>
          <a:noFill/>
        </p:spPr>
        <p:txBody>
          <a:bodyPr wrap="square" rtlCol="0">
            <a:spAutoFit/>
          </a:bodyPr>
          <a:lstStyle/>
          <a:p>
            <a:r>
              <a:rPr lang="en-GB" sz="2700" b="1" dirty="0"/>
              <a:t>Waiting Time</a:t>
            </a:r>
          </a:p>
        </p:txBody>
      </p:sp>
      <p:cxnSp>
        <p:nvCxnSpPr>
          <p:cNvPr id="7" name="Straight Arrow Connector 6">
            <a:extLst>
              <a:ext uri="{FF2B5EF4-FFF2-40B4-BE49-F238E27FC236}">
                <a16:creationId xmlns:a16="http://schemas.microsoft.com/office/drawing/2014/main" id="{B5D4F7FE-E64D-4AC8-B117-86FC1760F8DA}"/>
              </a:ext>
            </a:extLst>
          </p:cNvPr>
          <p:cNvCxnSpPr/>
          <p:nvPr/>
        </p:nvCxnSpPr>
        <p:spPr>
          <a:xfrm>
            <a:off x="5254388" y="1405719"/>
            <a:ext cx="1637731" cy="2033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E767B3-99FB-4C81-9C8F-289ACA6FB38D}"/>
              </a:ext>
            </a:extLst>
          </p:cNvPr>
          <p:cNvCxnSpPr/>
          <p:nvPr/>
        </p:nvCxnSpPr>
        <p:spPr>
          <a:xfrm flipV="1">
            <a:off x="5977719" y="3947067"/>
            <a:ext cx="1009935" cy="2057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9B5A58-E5C5-4735-8B46-00E6F25D5DFD}"/>
              </a:ext>
            </a:extLst>
          </p:cNvPr>
          <p:cNvCxnSpPr/>
          <p:nvPr/>
        </p:nvCxnSpPr>
        <p:spPr>
          <a:xfrm>
            <a:off x="1705970" y="1555845"/>
            <a:ext cx="1760561" cy="1883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136A8B0-2B46-4158-A25C-A0D78EDE8CBD}"/>
              </a:ext>
            </a:extLst>
          </p:cNvPr>
          <p:cNvCxnSpPr/>
          <p:nvPr/>
        </p:nvCxnSpPr>
        <p:spPr>
          <a:xfrm flipV="1">
            <a:off x="2115403" y="3947067"/>
            <a:ext cx="1323833" cy="1866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4361056-B100-4D7F-8F90-C3115700C3EA}"/>
              </a:ext>
            </a:extLst>
          </p:cNvPr>
          <p:cNvSpPr txBox="1"/>
          <p:nvPr/>
        </p:nvSpPr>
        <p:spPr>
          <a:xfrm>
            <a:off x="4483289" y="894955"/>
            <a:ext cx="1542197" cy="477054"/>
          </a:xfrm>
          <a:prstGeom prst="rect">
            <a:avLst/>
          </a:prstGeom>
          <a:noFill/>
        </p:spPr>
        <p:txBody>
          <a:bodyPr wrap="square" rtlCol="0">
            <a:spAutoFit/>
          </a:bodyPr>
          <a:lstStyle/>
          <a:p>
            <a:r>
              <a:rPr lang="en-GB" sz="2500" b="1" dirty="0"/>
              <a:t>Methods</a:t>
            </a:r>
          </a:p>
        </p:txBody>
      </p:sp>
      <p:sp>
        <p:nvSpPr>
          <p:cNvPr id="22" name="TextBox 21">
            <a:extLst>
              <a:ext uri="{FF2B5EF4-FFF2-40B4-BE49-F238E27FC236}">
                <a16:creationId xmlns:a16="http://schemas.microsoft.com/office/drawing/2014/main" id="{E23D743E-E581-4060-9A71-7AFA9D7CBE83}"/>
              </a:ext>
            </a:extLst>
          </p:cNvPr>
          <p:cNvSpPr txBox="1"/>
          <p:nvPr/>
        </p:nvSpPr>
        <p:spPr>
          <a:xfrm>
            <a:off x="668740" y="1031074"/>
            <a:ext cx="1917510" cy="477054"/>
          </a:xfrm>
          <a:prstGeom prst="rect">
            <a:avLst/>
          </a:prstGeom>
          <a:noFill/>
        </p:spPr>
        <p:txBody>
          <a:bodyPr wrap="square" rtlCol="0">
            <a:spAutoFit/>
          </a:bodyPr>
          <a:lstStyle/>
          <a:p>
            <a:r>
              <a:rPr lang="en-GB" sz="2500" b="1" dirty="0"/>
              <a:t>Environment</a:t>
            </a:r>
          </a:p>
        </p:txBody>
      </p:sp>
      <p:sp>
        <p:nvSpPr>
          <p:cNvPr id="23" name="TextBox 22">
            <a:extLst>
              <a:ext uri="{FF2B5EF4-FFF2-40B4-BE49-F238E27FC236}">
                <a16:creationId xmlns:a16="http://schemas.microsoft.com/office/drawing/2014/main" id="{2E373CE3-E79F-4ACF-BC9C-246780FAD994}"/>
              </a:ext>
            </a:extLst>
          </p:cNvPr>
          <p:cNvSpPr txBox="1"/>
          <p:nvPr/>
        </p:nvSpPr>
        <p:spPr>
          <a:xfrm>
            <a:off x="1037230" y="6005015"/>
            <a:ext cx="2524836" cy="477054"/>
          </a:xfrm>
          <a:prstGeom prst="rect">
            <a:avLst/>
          </a:prstGeom>
          <a:noFill/>
        </p:spPr>
        <p:txBody>
          <a:bodyPr wrap="square" rtlCol="0">
            <a:spAutoFit/>
          </a:bodyPr>
          <a:lstStyle/>
          <a:p>
            <a:r>
              <a:rPr lang="en-GB" sz="2500" b="1" dirty="0"/>
              <a:t>Equipment</a:t>
            </a:r>
          </a:p>
        </p:txBody>
      </p:sp>
      <p:sp>
        <p:nvSpPr>
          <p:cNvPr id="24" name="TextBox 23">
            <a:extLst>
              <a:ext uri="{FF2B5EF4-FFF2-40B4-BE49-F238E27FC236}">
                <a16:creationId xmlns:a16="http://schemas.microsoft.com/office/drawing/2014/main" id="{1BB87D1A-D18D-402A-BA64-DD52994E623A}"/>
              </a:ext>
            </a:extLst>
          </p:cNvPr>
          <p:cNvSpPr txBox="1"/>
          <p:nvPr/>
        </p:nvSpPr>
        <p:spPr>
          <a:xfrm>
            <a:off x="5404514" y="6105529"/>
            <a:ext cx="2647665" cy="477054"/>
          </a:xfrm>
          <a:prstGeom prst="rect">
            <a:avLst/>
          </a:prstGeom>
          <a:noFill/>
        </p:spPr>
        <p:txBody>
          <a:bodyPr wrap="square" rtlCol="0">
            <a:spAutoFit/>
          </a:bodyPr>
          <a:lstStyle/>
          <a:p>
            <a:r>
              <a:rPr lang="en-GB" sz="2500" b="1" dirty="0"/>
              <a:t>People</a:t>
            </a:r>
            <a:r>
              <a:rPr lang="en-GB" sz="2500" dirty="0"/>
              <a:t> </a:t>
            </a:r>
          </a:p>
        </p:txBody>
      </p:sp>
      <p:sp>
        <p:nvSpPr>
          <p:cNvPr id="25" name="TextBox 24">
            <a:extLst>
              <a:ext uri="{FF2B5EF4-FFF2-40B4-BE49-F238E27FC236}">
                <a16:creationId xmlns:a16="http://schemas.microsoft.com/office/drawing/2014/main" id="{351B402E-2E0C-4504-A452-EB6663A6F947}"/>
              </a:ext>
            </a:extLst>
          </p:cNvPr>
          <p:cNvSpPr txBox="1"/>
          <p:nvPr/>
        </p:nvSpPr>
        <p:spPr>
          <a:xfrm>
            <a:off x="2777535" y="1361584"/>
            <a:ext cx="1705754" cy="923330"/>
          </a:xfrm>
          <a:prstGeom prst="rect">
            <a:avLst/>
          </a:prstGeom>
          <a:noFill/>
        </p:spPr>
        <p:txBody>
          <a:bodyPr wrap="square" rtlCol="0">
            <a:spAutoFit/>
          </a:bodyPr>
          <a:lstStyle/>
          <a:p>
            <a:r>
              <a:rPr lang="en-GB" dirty="0"/>
              <a:t>Not enough treatment rooms</a:t>
            </a:r>
          </a:p>
        </p:txBody>
      </p:sp>
      <p:cxnSp>
        <p:nvCxnSpPr>
          <p:cNvPr id="27" name="Straight Arrow Connector 26">
            <a:extLst>
              <a:ext uri="{FF2B5EF4-FFF2-40B4-BE49-F238E27FC236}">
                <a16:creationId xmlns:a16="http://schemas.microsoft.com/office/drawing/2014/main" id="{6B638D98-4564-48D7-9712-B5C65ACFB3BC}"/>
              </a:ext>
            </a:extLst>
          </p:cNvPr>
          <p:cNvCxnSpPr>
            <a:stCxn id="25" idx="1"/>
          </p:cNvCxnSpPr>
          <p:nvPr/>
        </p:nvCxnSpPr>
        <p:spPr>
          <a:xfrm flipH="1">
            <a:off x="2299648" y="1823249"/>
            <a:ext cx="477887" cy="233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EE5C1AA-126D-40C4-AE39-5BF8CA810A04}"/>
              </a:ext>
            </a:extLst>
          </p:cNvPr>
          <p:cNvSpPr txBox="1"/>
          <p:nvPr/>
        </p:nvSpPr>
        <p:spPr>
          <a:xfrm>
            <a:off x="778067" y="2729552"/>
            <a:ext cx="1623939" cy="369332"/>
          </a:xfrm>
          <a:prstGeom prst="rect">
            <a:avLst/>
          </a:prstGeom>
          <a:noFill/>
        </p:spPr>
        <p:txBody>
          <a:bodyPr wrap="square" rtlCol="0">
            <a:spAutoFit/>
          </a:bodyPr>
          <a:lstStyle/>
          <a:p>
            <a:r>
              <a:rPr lang="en-GB" dirty="0"/>
              <a:t>Small building</a:t>
            </a:r>
          </a:p>
        </p:txBody>
      </p:sp>
      <p:cxnSp>
        <p:nvCxnSpPr>
          <p:cNvPr id="30" name="Straight Arrow Connector 29">
            <a:extLst>
              <a:ext uri="{FF2B5EF4-FFF2-40B4-BE49-F238E27FC236}">
                <a16:creationId xmlns:a16="http://schemas.microsoft.com/office/drawing/2014/main" id="{998CA11D-CEB1-48A9-BA0F-F050BB414E44}"/>
              </a:ext>
            </a:extLst>
          </p:cNvPr>
          <p:cNvCxnSpPr/>
          <p:nvPr/>
        </p:nvCxnSpPr>
        <p:spPr>
          <a:xfrm flipV="1">
            <a:off x="1779326" y="2533581"/>
            <a:ext cx="672153" cy="195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165D03D-3C38-4E3A-B5B3-5F2FE0B58B87}"/>
              </a:ext>
            </a:extLst>
          </p:cNvPr>
          <p:cNvSpPr txBox="1"/>
          <p:nvPr/>
        </p:nvSpPr>
        <p:spPr>
          <a:xfrm>
            <a:off x="3562066" y="2729552"/>
            <a:ext cx="1160059" cy="646331"/>
          </a:xfrm>
          <a:prstGeom prst="rect">
            <a:avLst/>
          </a:prstGeom>
          <a:noFill/>
        </p:spPr>
        <p:txBody>
          <a:bodyPr wrap="square" rtlCol="0">
            <a:spAutoFit/>
          </a:bodyPr>
          <a:lstStyle/>
          <a:p>
            <a:r>
              <a:rPr lang="en-GB" dirty="0"/>
              <a:t>Corridor blocked</a:t>
            </a:r>
          </a:p>
        </p:txBody>
      </p:sp>
      <p:cxnSp>
        <p:nvCxnSpPr>
          <p:cNvPr id="33" name="Straight Arrow Connector 32">
            <a:extLst>
              <a:ext uri="{FF2B5EF4-FFF2-40B4-BE49-F238E27FC236}">
                <a16:creationId xmlns:a16="http://schemas.microsoft.com/office/drawing/2014/main" id="{72CC0FBD-B481-4B56-A4EF-997FD69D4FE2}"/>
              </a:ext>
            </a:extLst>
          </p:cNvPr>
          <p:cNvCxnSpPr/>
          <p:nvPr/>
        </p:nvCxnSpPr>
        <p:spPr>
          <a:xfrm flipH="1">
            <a:off x="3070746" y="2914218"/>
            <a:ext cx="4691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A83296-971B-451D-96A5-7544CF7A6592}"/>
              </a:ext>
            </a:extLst>
          </p:cNvPr>
          <p:cNvSpPr txBox="1"/>
          <p:nvPr/>
        </p:nvSpPr>
        <p:spPr>
          <a:xfrm>
            <a:off x="6359098" y="1984273"/>
            <a:ext cx="2361821" cy="369332"/>
          </a:xfrm>
          <a:prstGeom prst="rect">
            <a:avLst/>
          </a:prstGeom>
          <a:noFill/>
        </p:spPr>
        <p:txBody>
          <a:bodyPr wrap="square" rtlCol="0">
            <a:spAutoFit/>
          </a:bodyPr>
          <a:lstStyle/>
          <a:p>
            <a:r>
              <a:rPr lang="en-GB" dirty="0"/>
              <a:t>Transport arrives early </a:t>
            </a:r>
          </a:p>
        </p:txBody>
      </p:sp>
      <p:sp>
        <p:nvSpPr>
          <p:cNvPr id="35" name="TextBox 34">
            <a:extLst>
              <a:ext uri="{FF2B5EF4-FFF2-40B4-BE49-F238E27FC236}">
                <a16:creationId xmlns:a16="http://schemas.microsoft.com/office/drawing/2014/main" id="{8A2D58DC-F7CE-4BB7-891B-B57214C1BA9F}"/>
              </a:ext>
            </a:extLst>
          </p:cNvPr>
          <p:cNvSpPr txBox="1"/>
          <p:nvPr/>
        </p:nvSpPr>
        <p:spPr>
          <a:xfrm>
            <a:off x="6073253" y="1294157"/>
            <a:ext cx="1863136" cy="369332"/>
          </a:xfrm>
          <a:prstGeom prst="rect">
            <a:avLst/>
          </a:prstGeom>
          <a:noFill/>
        </p:spPr>
        <p:txBody>
          <a:bodyPr wrap="square" rtlCol="0">
            <a:spAutoFit/>
          </a:bodyPr>
          <a:lstStyle/>
          <a:p>
            <a:r>
              <a:rPr lang="en-GB" dirty="0"/>
              <a:t>Poor scheduling </a:t>
            </a:r>
          </a:p>
        </p:txBody>
      </p:sp>
      <p:sp>
        <p:nvSpPr>
          <p:cNvPr id="36" name="TextBox 35">
            <a:extLst>
              <a:ext uri="{FF2B5EF4-FFF2-40B4-BE49-F238E27FC236}">
                <a16:creationId xmlns:a16="http://schemas.microsoft.com/office/drawing/2014/main" id="{A62CBEF6-12C5-4B96-8066-C00B69152F15}"/>
              </a:ext>
            </a:extLst>
          </p:cNvPr>
          <p:cNvSpPr txBox="1"/>
          <p:nvPr/>
        </p:nvSpPr>
        <p:spPr>
          <a:xfrm>
            <a:off x="4230919" y="1776146"/>
            <a:ext cx="1454927" cy="646331"/>
          </a:xfrm>
          <a:prstGeom prst="rect">
            <a:avLst/>
          </a:prstGeom>
          <a:noFill/>
        </p:spPr>
        <p:txBody>
          <a:bodyPr wrap="square" rtlCol="0">
            <a:spAutoFit/>
          </a:bodyPr>
          <a:lstStyle/>
          <a:p>
            <a:r>
              <a:rPr lang="en-GB" dirty="0"/>
              <a:t>Process takes too long</a:t>
            </a:r>
          </a:p>
        </p:txBody>
      </p:sp>
      <p:sp>
        <p:nvSpPr>
          <p:cNvPr id="37" name="TextBox 36">
            <a:extLst>
              <a:ext uri="{FF2B5EF4-FFF2-40B4-BE49-F238E27FC236}">
                <a16:creationId xmlns:a16="http://schemas.microsoft.com/office/drawing/2014/main" id="{682C2340-C5DE-4D04-B7CF-8A2303F1F6B0}"/>
              </a:ext>
            </a:extLst>
          </p:cNvPr>
          <p:cNvSpPr txBox="1"/>
          <p:nvPr/>
        </p:nvSpPr>
        <p:spPr>
          <a:xfrm>
            <a:off x="7205638" y="2591052"/>
            <a:ext cx="1867242" cy="646331"/>
          </a:xfrm>
          <a:prstGeom prst="rect">
            <a:avLst/>
          </a:prstGeom>
          <a:noFill/>
        </p:spPr>
        <p:txBody>
          <a:bodyPr wrap="square" rtlCol="0">
            <a:spAutoFit/>
          </a:bodyPr>
          <a:lstStyle/>
          <a:p>
            <a:r>
              <a:rPr lang="en-GB" dirty="0"/>
              <a:t>Too much paperwork</a:t>
            </a:r>
          </a:p>
        </p:txBody>
      </p:sp>
      <p:sp>
        <p:nvSpPr>
          <p:cNvPr id="38" name="TextBox 37">
            <a:extLst>
              <a:ext uri="{FF2B5EF4-FFF2-40B4-BE49-F238E27FC236}">
                <a16:creationId xmlns:a16="http://schemas.microsoft.com/office/drawing/2014/main" id="{A57F9699-7A02-4613-B58F-C53DD64C9A71}"/>
              </a:ext>
            </a:extLst>
          </p:cNvPr>
          <p:cNvSpPr txBox="1"/>
          <p:nvPr/>
        </p:nvSpPr>
        <p:spPr>
          <a:xfrm>
            <a:off x="5254387" y="2914218"/>
            <a:ext cx="1034653" cy="369332"/>
          </a:xfrm>
          <a:prstGeom prst="rect">
            <a:avLst/>
          </a:prstGeom>
          <a:noFill/>
        </p:spPr>
        <p:txBody>
          <a:bodyPr wrap="square" rtlCol="0">
            <a:spAutoFit/>
          </a:bodyPr>
          <a:lstStyle/>
          <a:p>
            <a:r>
              <a:rPr lang="en-GB" dirty="0"/>
              <a:t>Targets</a:t>
            </a:r>
          </a:p>
        </p:txBody>
      </p:sp>
      <p:sp>
        <p:nvSpPr>
          <p:cNvPr id="39" name="TextBox 38">
            <a:extLst>
              <a:ext uri="{FF2B5EF4-FFF2-40B4-BE49-F238E27FC236}">
                <a16:creationId xmlns:a16="http://schemas.microsoft.com/office/drawing/2014/main" id="{1F6BBF73-EF86-4EEE-BB32-8D5F2CCCC2E8}"/>
              </a:ext>
            </a:extLst>
          </p:cNvPr>
          <p:cNvSpPr txBox="1"/>
          <p:nvPr/>
        </p:nvSpPr>
        <p:spPr>
          <a:xfrm>
            <a:off x="6837554" y="4451597"/>
            <a:ext cx="2197669" cy="369332"/>
          </a:xfrm>
          <a:prstGeom prst="rect">
            <a:avLst/>
          </a:prstGeom>
          <a:noFill/>
        </p:spPr>
        <p:txBody>
          <a:bodyPr wrap="square" rtlCol="0">
            <a:spAutoFit/>
          </a:bodyPr>
          <a:lstStyle/>
          <a:p>
            <a:r>
              <a:rPr lang="en-GB" dirty="0"/>
              <a:t>Incorrect referrals</a:t>
            </a:r>
          </a:p>
        </p:txBody>
      </p:sp>
      <p:sp>
        <p:nvSpPr>
          <p:cNvPr id="40" name="TextBox 39">
            <a:extLst>
              <a:ext uri="{FF2B5EF4-FFF2-40B4-BE49-F238E27FC236}">
                <a16:creationId xmlns:a16="http://schemas.microsoft.com/office/drawing/2014/main" id="{429620B5-52B8-44A6-A60B-11E2A1ED9BFF}"/>
              </a:ext>
            </a:extLst>
          </p:cNvPr>
          <p:cNvSpPr txBox="1"/>
          <p:nvPr/>
        </p:nvSpPr>
        <p:spPr>
          <a:xfrm>
            <a:off x="6703417" y="5120269"/>
            <a:ext cx="2301739" cy="369332"/>
          </a:xfrm>
          <a:prstGeom prst="rect">
            <a:avLst/>
          </a:prstGeom>
          <a:noFill/>
        </p:spPr>
        <p:txBody>
          <a:bodyPr wrap="square" rtlCol="0">
            <a:spAutoFit/>
          </a:bodyPr>
          <a:lstStyle/>
          <a:p>
            <a:r>
              <a:rPr lang="en-GB" dirty="0"/>
              <a:t>Unexpected patients </a:t>
            </a:r>
          </a:p>
        </p:txBody>
      </p:sp>
      <p:sp>
        <p:nvSpPr>
          <p:cNvPr id="41" name="TextBox 40">
            <a:extLst>
              <a:ext uri="{FF2B5EF4-FFF2-40B4-BE49-F238E27FC236}">
                <a16:creationId xmlns:a16="http://schemas.microsoft.com/office/drawing/2014/main" id="{8D05800B-37FB-4B12-9744-01B33816E137}"/>
              </a:ext>
            </a:extLst>
          </p:cNvPr>
          <p:cNvSpPr txBox="1"/>
          <p:nvPr/>
        </p:nvSpPr>
        <p:spPr>
          <a:xfrm>
            <a:off x="6728346" y="5747981"/>
            <a:ext cx="1858674" cy="646331"/>
          </a:xfrm>
          <a:prstGeom prst="rect">
            <a:avLst/>
          </a:prstGeom>
          <a:noFill/>
        </p:spPr>
        <p:txBody>
          <a:bodyPr wrap="square" rtlCol="0">
            <a:spAutoFit/>
          </a:bodyPr>
          <a:lstStyle/>
          <a:p>
            <a:r>
              <a:rPr lang="en-GB" dirty="0"/>
              <a:t>Missed appointments </a:t>
            </a:r>
          </a:p>
        </p:txBody>
      </p:sp>
      <p:sp>
        <p:nvSpPr>
          <p:cNvPr id="42" name="TextBox 41">
            <a:extLst>
              <a:ext uri="{FF2B5EF4-FFF2-40B4-BE49-F238E27FC236}">
                <a16:creationId xmlns:a16="http://schemas.microsoft.com/office/drawing/2014/main" id="{DAFA702A-938B-4964-9C71-9A56B33BD430}"/>
              </a:ext>
            </a:extLst>
          </p:cNvPr>
          <p:cNvSpPr txBox="1"/>
          <p:nvPr/>
        </p:nvSpPr>
        <p:spPr>
          <a:xfrm>
            <a:off x="5071431" y="4437204"/>
            <a:ext cx="1566915" cy="369332"/>
          </a:xfrm>
          <a:prstGeom prst="rect">
            <a:avLst/>
          </a:prstGeom>
          <a:noFill/>
        </p:spPr>
        <p:txBody>
          <a:bodyPr wrap="square" rtlCol="0">
            <a:spAutoFit/>
          </a:bodyPr>
          <a:lstStyle/>
          <a:p>
            <a:r>
              <a:rPr lang="en-GB" dirty="0"/>
              <a:t>Staff sickness</a:t>
            </a:r>
          </a:p>
        </p:txBody>
      </p:sp>
      <p:sp>
        <p:nvSpPr>
          <p:cNvPr id="43" name="TextBox 42">
            <a:extLst>
              <a:ext uri="{FF2B5EF4-FFF2-40B4-BE49-F238E27FC236}">
                <a16:creationId xmlns:a16="http://schemas.microsoft.com/office/drawing/2014/main" id="{BF58A182-B5CD-401D-9767-090A8BB10BA8}"/>
              </a:ext>
            </a:extLst>
          </p:cNvPr>
          <p:cNvSpPr txBox="1"/>
          <p:nvPr/>
        </p:nvSpPr>
        <p:spPr>
          <a:xfrm>
            <a:off x="4878808" y="5294277"/>
            <a:ext cx="1589964" cy="369332"/>
          </a:xfrm>
          <a:prstGeom prst="rect">
            <a:avLst/>
          </a:prstGeom>
          <a:noFill/>
        </p:spPr>
        <p:txBody>
          <a:bodyPr wrap="square" rtlCol="0">
            <a:spAutoFit/>
          </a:bodyPr>
          <a:lstStyle/>
          <a:p>
            <a:r>
              <a:rPr lang="en-GB" dirty="0"/>
              <a:t>Lateness </a:t>
            </a:r>
          </a:p>
        </p:txBody>
      </p:sp>
      <p:sp>
        <p:nvSpPr>
          <p:cNvPr id="44" name="TextBox 43">
            <a:extLst>
              <a:ext uri="{FF2B5EF4-FFF2-40B4-BE49-F238E27FC236}">
                <a16:creationId xmlns:a16="http://schemas.microsoft.com/office/drawing/2014/main" id="{C7787451-B1DB-4C0B-A140-FA32883C10D7}"/>
              </a:ext>
            </a:extLst>
          </p:cNvPr>
          <p:cNvSpPr txBox="1"/>
          <p:nvPr/>
        </p:nvSpPr>
        <p:spPr>
          <a:xfrm>
            <a:off x="723699" y="4067872"/>
            <a:ext cx="2111253" cy="369332"/>
          </a:xfrm>
          <a:prstGeom prst="rect">
            <a:avLst/>
          </a:prstGeom>
          <a:noFill/>
        </p:spPr>
        <p:txBody>
          <a:bodyPr wrap="square" rtlCol="0">
            <a:spAutoFit/>
          </a:bodyPr>
          <a:lstStyle/>
          <a:p>
            <a:r>
              <a:rPr lang="en-GB" dirty="0"/>
              <a:t>Poor maintenance</a:t>
            </a:r>
          </a:p>
        </p:txBody>
      </p:sp>
      <p:sp>
        <p:nvSpPr>
          <p:cNvPr id="45" name="TextBox 44">
            <a:extLst>
              <a:ext uri="{FF2B5EF4-FFF2-40B4-BE49-F238E27FC236}">
                <a16:creationId xmlns:a16="http://schemas.microsoft.com/office/drawing/2014/main" id="{0AA703F8-36A8-4B24-923C-B4F43347BB33}"/>
              </a:ext>
            </a:extLst>
          </p:cNvPr>
          <p:cNvSpPr txBox="1"/>
          <p:nvPr/>
        </p:nvSpPr>
        <p:spPr>
          <a:xfrm>
            <a:off x="3271953" y="4909953"/>
            <a:ext cx="1287905" cy="369332"/>
          </a:xfrm>
          <a:prstGeom prst="rect">
            <a:avLst/>
          </a:prstGeom>
          <a:noFill/>
        </p:spPr>
        <p:txBody>
          <a:bodyPr wrap="square" rtlCol="0">
            <a:spAutoFit/>
          </a:bodyPr>
          <a:lstStyle/>
          <a:p>
            <a:r>
              <a:rPr lang="en-GB" dirty="0"/>
              <a:t>Lifts broken</a:t>
            </a:r>
          </a:p>
        </p:txBody>
      </p:sp>
      <p:sp>
        <p:nvSpPr>
          <p:cNvPr id="46" name="TextBox 45">
            <a:extLst>
              <a:ext uri="{FF2B5EF4-FFF2-40B4-BE49-F238E27FC236}">
                <a16:creationId xmlns:a16="http://schemas.microsoft.com/office/drawing/2014/main" id="{03D6FDBC-E670-4834-B544-CE6F99A267DB}"/>
              </a:ext>
            </a:extLst>
          </p:cNvPr>
          <p:cNvSpPr txBox="1"/>
          <p:nvPr/>
        </p:nvSpPr>
        <p:spPr>
          <a:xfrm>
            <a:off x="558192" y="4939613"/>
            <a:ext cx="1535980" cy="646331"/>
          </a:xfrm>
          <a:prstGeom prst="rect">
            <a:avLst/>
          </a:prstGeom>
          <a:noFill/>
        </p:spPr>
        <p:txBody>
          <a:bodyPr wrap="square" rtlCol="0">
            <a:spAutoFit/>
          </a:bodyPr>
          <a:lstStyle/>
          <a:p>
            <a:r>
              <a:rPr lang="en-GB" dirty="0"/>
              <a:t>Wheelchairs not available</a:t>
            </a:r>
          </a:p>
        </p:txBody>
      </p:sp>
      <p:cxnSp>
        <p:nvCxnSpPr>
          <p:cNvPr id="48" name="Straight Arrow Connector 47">
            <a:extLst>
              <a:ext uri="{FF2B5EF4-FFF2-40B4-BE49-F238E27FC236}">
                <a16:creationId xmlns:a16="http://schemas.microsoft.com/office/drawing/2014/main" id="{6AB6FBC0-3A10-4E2A-9DDB-D0638E18990E}"/>
              </a:ext>
            </a:extLst>
          </p:cNvPr>
          <p:cNvCxnSpPr/>
          <p:nvPr/>
        </p:nvCxnSpPr>
        <p:spPr>
          <a:xfrm>
            <a:off x="2050819" y="4437204"/>
            <a:ext cx="810487" cy="88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774240A-D5DB-432C-A241-C89D2040F738}"/>
              </a:ext>
            </a:extLst>
          </p:cNvPr>
          <p:cNvCxnSpPr/>
          <p:nvPr/>
        </p:nvCxnSpPr>
        <p:spPr>
          <a:xfrm>
            <a:off x="1916195" y="5262778"/>
            <a:ext cx="383453" cy="143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125D512-EA86-4CBA-AE09-0B512F6D9533}"/>
              </a:ext>
            </a:extLst>
          </p:cNvPr>
          <p:cNvCxnSpPr/>
          <p:nvPr/>
        </p:nvCxnSpPr>
        <p:spPr>
          <a:xfrm flipH="1" flipV="1">
            <a:off x="2777319" y="5094619"/>
            <a:ext cx="853093" cy="239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B07106A-B4B2-4257-B2D5-642A8CC9B38E}"/>
              </a:ext>
            </a:extLst>
          </p:cNvPr>
          <p:cNvCxnSpPr/>
          <p:nvPr/>
        </p:nvCxnSpPr>
        <p:spPr>
          <a:xfrm>
            <a:off x="5577840" y="4806536"/>
            <a:ext cx="781258" cy="169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57DDDE8-5F37-418A-A43A-0A540D4A9A4B}"/>
              </a:ext>
            </a:extLst>
          </p:cNvPr>
          <p:cNvCxnSpPr/>
          <p:nvPr/>
        </p:nvCxnSpPr>
        <p:spPr>
          <a:xfrm>
            <a:off x="5404514" y="5663609"/>
            <a:ext cx="620972" cy="100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0250FBA-0FAF-4D6F-89C9-49B73C61F637}"/>
              </a:ext>
            </a:extLst>
          </p:cNvPr>
          <p:cNvCxnSpPr/>
          <p:nvPr/>
        </p:nvCxnSpPr>
        <p:spPr>
          <a:xfrm flipH="1" flipV="1">
            <a:off x="6837554" y="4364616"/>
            <a:ext cx="702454" cy="100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3677BA5-3914-40D7-8189-7314578E1356}"/>
              </a:ext>
            </a:extLst>
          </p:cNvPr>
          <p:cNvCxnSpPr/>
          <p:nvPr/>
        </p:nvCxnSpPr>
        <p:spPr>
          <a:xfrm flipH="1" flipV="1">
            <a:off x="6638346" y="4797104"/>
            <a:ext cx="515405"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9F1703B-B605-4083-A186-1EB05EF71F8F}"/>
              </a:ext>
            </a:extLst>
          </p:cNvPr>
          <p:cNvCxnSpPr/>
          <p:nvPr/>
        </p:nvCxnSpPr>
        <p:spPr>
          <a:xfrm flipH="1" flipV="1">
            <a:off x="6328392" y="5532266"/>
            <a:ext cx="328428" cy="24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0D8C292-0BD6-4068-B051-BC7C088E41F5}"/>
              </a:ext>
            </a:extLst>
          </p:cNvPr>
          <p:cNvCxnSpPr>
            <a:endCxn id="36" idx="3"/>
          </p:cNvCxnSpPr>
          <p:nvPr/>
        </p:nvCxnSpPr>
        <p:spPr>
          <a:xfrm flipV="1">
            <a:off x="5128980" y="2099312"/>
            <a:ext cx="556866" cy="69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4836845-6792-4312-AB7B-7791951E86C1}"/>
              </a:ext>
            </a:extLst>
          </p:cNvPr>
          <p:cNvCxnSpPr/>
          <p:nvPr/>
        </p:nvCxnSpPr>
        <p:spPr>
          <a:xfrm flipH="1">
            <a:off x="5977719" y="1644246"/>
            <a:ext cx="660627" cy="412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4BEAB77-9C73-47B2-8FE1-69DB7950BDE0}"/>
              </a:ext>
            </a:extLst>
          </p:cNvPr>
          <p:cNvCxnSpPr/>
          <p:nvPr/>
        </p:nvCxnSpPr>
        <p:spPr>
          <a:xfrm flipH="1">
            <a:off x="6468772" y="2325370"/>
            <a:ext cx="615168" cy="326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5CD051B-672E-4899-875E-C89B5BE54579}"/>
              </a:ext>
            </a:extLst>
          </p:cNvPr>
          <p:cNvCxnSpPr/>
          <p:nvPr/>
        </p:nvCxnSpPr>
        <p:spPr>
          <a:xfrm flipV="1">
            <a:off x="5977719" y="2826727"/>
            <a:ext cx="350673" cy="165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D81FFCC-D341-4D75-A9F0-28866937769B}"/>
              </a:ext>
            </a:extLst>
          </p:cNvPr>
          <p:cNvCxnSpPr/>
          <p:nvPr/>
        </p:nvCxnSpPr>
        <p:spPr>
          <a:xfrm flipH="1">
            <a:off x="6728346" y="2984164"/>
            <a:ext cx="584163" cy="187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1DC0740-F512-4972-9A4B-927450E58F92}"/>
              </a:ext>
            </a:extLst>
          </p:cNvPr>
          <p:cNvSpPr/>
          <p:nvPr/>
        </p:nvSpPr>
        <p:spPr>
          <a:xfrm>
            <a:off x="155865" y="185175"/>
            <a:ext cx="9817294" cy="492443"/>
          </a:xfrm>
          <a:prstGeom prst="rect">
            <a:avLst/>
          </a:prstGeom>
        </p:spPr>
        <p:txBody>
          <a:bodyPr wrap="square">
            <a:spAutoFit/>
          </a:bodyPr>
          <a:lstStyle/>
          <a:p>
            <a:pPr algn="ctr"/>
            <a:r>
              <a:rPr lang="en-GB" sz="2600" b="1" dirty="0"/>
              <a:t>HOW DO YOU CREATE A FISHBONE DIAGRAM? - What do you do? </a:t>
            </a:r>
          </a:p>
        </p:txBody>
      </p:sp>
      <p:pic>
        <p:nvPicPr>
          <p:cNvPr id="10" name="Audio 9">
            <a:hlinkClick r:id="" action="ppaction://media"/>
            <a:extLst>
              <a:ext uri="{FF2B5EF4-FFF2-40B4-BE49-F238E27FC236}">
                <a16:creationId xmlns:a16="http://schemas.microsoft.com/office/drawing/2014/main" id="{41997C26-29F5-44ED-9768-B9B0EEDEA8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8905304"/>
      </p:ext>
    </p:extLst>
  </p:cSld>
  <p:clrMapOvr>
    <a:masterClrMapping/>
  </p:clrMapOvr>
  <mc:AlternateContent xmlns:mc="http://schemas.openxmlformats.org/markup-compatibility/2006" xmlns:p14="http://schemas.microsoft.com/office/powerpoint/2010/main">
    <mc:Choice Requires="p14">
      <p:transition p14:dur="10" advTm="52413"/>
    </mc:Choice>
    <mc:Fallback xmlns="">
      <p:transition advTm="5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0"/>
                </p:tgtEl>
              </p:cMediaNode>
            </p:audio>
          </p:childTnLst>
        </p:cTn>
      </p:par>
    </p:tnLst>
    <p:bldLst>
      <p:bldP spid="25" grpId="0"/>
      <p:bldP spid="28" grpId="0"/>
      <p:bldP spid="31"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A4E7D-DBEB-45FA-A180-46A116A2D665}"/>
              </a:ext>
            </a:extLst>
          </p:cNvPr>
          <p:cNvSpPr txBox="1"/>
          <p:nvPr/>
        </p:nvSpPr>
        <p:spPr>
          <a:xfrm>
            <a:off x="976393" y="2208508"/>
            <a:ext cx="9918915" cy="3572360"/>
          </a:xfrm>
          <a:prstGeom prst="rect">
            <a:avLst/>
          </a:prstGeom>
          <a:noFill/>
        </p:spPr>
        <p:txBody>
          <a:bodyPr wrap="square" rtlCol="0">
            <a:spAutoFit/>
          </a:bodyPr>
          <a:lstStyle/>
          <a:p>
            <a:endParaRPr lang="en-GB" dirty="0"/>
          </a:p>
        </p:txBody>
      </p:sp>
      <p:pic>
        <p:nvPicPr>
          <p:cNvPr id="4" name="Picture 2" descr="C:\Users\lee.alexander\AppData\Local\Microsoft\Windows\Temporary Internet Files\Content.Outlook\CCJQHZ1L\Forest Close Fishbon workings.jpg">
            <a:extLst>
              <a:ext uri="{FF2B5EF4-FFF2-40B4-BE49-F238E27FC236}">
                <a16:creationId xmlns:a16="http://schemas.microsoft.com/office/drawing/2014/main" id="{5134B35C-78B4-4D4E-8611-E2F04E79EC4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8000" contrast="12000"/>
                    </a14:imgEffect>
                  </a14:imgLayer>
                </a14:imgProps>
              </a:ext>
              <a:ext uri="{28A0092B-C50C-407E-A947-70E740481C1C}">
                <a14:useLocalDpi xmlns:a14="http://schemas.microsoft.com/office/drawing/2010/main" val="0"/>
              </a:ext>
            </a:extLst>
          </a:blip>
          <a:srcRect l="17463" r="14328"/>
          <a:stretch/>
        </p:blipFill>
        <p:spPr bwMode="auto">
          <a:xfrm>
            <a:off x="3098414" y="1807921"/>
            <a:ext cx="5674872" cy="3972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1829D9-EA89-4BFD-B089-A2833C45E4FA}"/>
              </a:ext>
            </a:extLst>
          </p:cNvPr>
          <p:cNvSpPr txBox="1"/>
          <p:nvPr/>
        </p:nvSpPr>
        <p:spPr>
          <a:xfrm>
            <a:off x="1356102" y="557939"/>
            <a:ext cx="8299342" cy="553998"/>
          </a:xfrm>
          <a:prstGeom prst="rect">
            <a:avLst/>
          </a:prstGeom>
          <a:noFill/>
        </p:spPr>
        <p:txBody>
          <a:bodyPr wrap="square" rtlCol="0">
            <a:spAutoFit/>
          </a:bodyPr>
          <a:lstStyle/>
          <a:p>
            <a:r>
              <a:rPr lang="en-GB" sz="3000" b="1" dirty="0"/>
              <a:t>EXAMPLE OF A FISHBONE DIAGRAM  </a:t>
            </a:r>
          </a:p>
        </p:txBody>
      </p:sp>
      <p:pic>
        <p:nvPicPr>
          <p:cNvPr id="6" name="Audio 5">
            <a:hlinkClick r:id="" action="ppaction://media"/>
            <a:extLst>
              <a:ext uri="{FF2B5EF4-FFF2-40B4-BE49-F238E27FC236}">
                <a16:creationId xmlns:a16="http://schemas.microsoft.com/office/drawing/2014/main" id="{082A9767-92B6-41E1-8606-1A58CB6DF9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538134"/>
      </p:ext>
    </p:extLst>
  </p:cSld>
  <p:clrMapOvr>
    <a:masterClrMapping/>
  </p:clrMapOvr>
  <mc:AlternateContent xmlns:mc="http://schemas.openxmlformats.org/markup-compatibility/2006" xmlns:p14="http://schemas.microsoft.com/office/powerpoint/2010/main">
    <mc:Choice Requires="p14">
      <p:transition spd="slow" p14:dur="2000" advTm="16430"/>
    </mc:Choice>
    <mc:Fallback xmlns="">
      <p:transition spd="slow" advTm="1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B5E61-8980-44DF-A821-A67993351281}"/>
              </a:ext>
            </a:extLst>
          </p:cNvPr>
          <p:cNvSpPr txBox="1"/>
          <p:nvPr/>
        </p:nvSpPr>
        <p:spPr>
          <a:xfrm>
            <a:off x="1898542" y="433953"/>
            <a:ext cx="6408549" cy="1292662"/>
          </a:xfrm>
          <a:prstGeom prst="rect">
            <a:avLst/>
          </a:prstGeom>
          <a:noFill/>
        </p:spPr>
        <p:txBody>
          <a:bodyPr wrap="square" rtlCol="0">
            <a:spAutoFit/>
          </a:bodyPr>
          <a:lstStyle/>
          <a:p>
            <a:pPr algn="ctr"/>
            <a:r>
              <a:rPr lang="en-GB" sz="3000" b="1" dirty="0"/>
              <a:t>WHAT TO DO WITH YOUR COMPLETED </a:t>
            </a:r>
          </a:p>
          <a:p>
            <a:pPr algn="ctr"/>
            <a:r>
              <a:rPr lang="en-GB" sz="3000" b="1" dirty="0"/>
              <a:t>FISHBONE DIAGRAM </a:t>
            </a:r>
            <a:endParaRPr lang="en-GB" dirty="0"/>
          </a:p>
          <a:p>
            <a:pPr algn="ctr"/>
            <a:endParaRPr lang="en-GB" dirty="0"/>
          </a:p>
        </p:txBody>
      </p:sp>
      <p:sp>
        <p:nvSpPr>
          <p:cNvPr id="3" name="TextBox 2">
            <a:extLst>
              <a:ext uri="{FF2B5EF4-FFF2-40B4-BE49-F238E27FC236}">
                <a16:creationId xmlns:a16="http://schemas.microsoft.com/office/drawing/2014/main" id="{BA173718-522E-4688-9DE9-7DD95FEDB7FF}"/>
              </a:ext>
            </a:extLst>
          </p:cNvPr>
          <p:cNvSpPr txBox="1"/>
          <p:nvPr/>
        </p:nvSpPr>
        <p:spPr>
          <a:xfrm>
            <a:off x="705173" y="2347993"/>
            <a:ext cx="10755824" cy="3339376"/>
          </a:xfrm>
          <a:prstGeom prst="rect">
            <a:avLst/>
          </a:prstGeom>
          <a:noFill/>
        </p:spPr>
        <p:txBody>
          <a:bodyPr wrap="square" rtlCol="0">
            <a:spAutoFit/>
          </a:bodyPr>
          <a:lstStyle/>
          <a:p>
            <a:pPr marL="342900" indent="-342900">
              <a:buFont typeface="Arial" panose="020B0604020202020204" pitchFamily="34" charset="0"/>
              <a:buChar char="•"/>
            </a:pPr>
            <a:r>
              <a:rPr lang="en-GB" sz="2500" dirty="0"/>
              <a:t>Use the fishbone to facilitate discussion about what to work on</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Helps to focus on what you want to work on first</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Identify some quick wins that you can work on </a:t>
            </a:r>
          </a:p>
          <a:p>
            <a:endParaRPr lang="en-GB" dirty="0"/>
          </a:p>
          <a:p>
            <a:endParaRPr lang="en-GB" dirty="0"/>
          </a:p>
        </p:txBody>
      </p:sp>
      <p:pic>
        <p:nvPicPr>
          <p:cNvPr id="5" name="Picture 4">
            <a:extLst>
              <a:ext uri="{FF2B5EF4-FFF2-40B4-BE49-F238E27FC236}">
                <a16:creationId xmlns:a16="http://schemas.microsoft.com/office/drawing/2014/main" id="{B4B156DE-CC03-4E37-B470-9D32645D3F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9205" y="3255944"/>
            <a:ext cx="2843574" cy="2098221"/>
          </a:xfrm>
          <a:prstGeom prst="rect">
            <a:avLst/>
          </a:prstGeom>
        </p:spPr>
      </p:pic>
      <p:pic>
        <p:nvPicPr>
          <p:cNvPr id="7" name="Audio 6">
            <a:hlinkClick r:id="" action="ppaction://media"/>
            <a:extLst>
              <a:ext uri="{FF2B5EF4-FFF2-40B4-BE49-F238E27FC236}">
                <a16:creationId xmlns:a16="http://schemas.microsoft.com/office/drawing/2014/main" id="{74ED82E4-658E-4F38-B414-103B3D146F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5944809"/>
      </p:ext>
    </p:extLst>
  </p:cSld>
  <p:clrMapOvr>
    <a:masterClrMapping/>
  </p:clrMapOvr>
  <mc:AlternateContent xmlns:mc="http://schemas.openxmlformats.org/markup-compatibility/2006" xmlns:p14="http://schemas.microsoft.com/office/powerpoint/2010/main">
    <mc:Choice Requires="p14">
      <p:transition spd="slow" p14:dur="2000" advTm="19104"/>
    </mc:Choice>
    <mc:Fallback xmlns="">
      <p:transition spd="slow" advTm="1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95DEA-4264-4558-85E8-098DE4021C3B}"/>
              </a:ext>
            </a:extLst>
          </p:cNvPr>
          <p:cNvSpPr/>
          <p:nvPr/>
        </p:nvSpPr>
        <p:spPr>
          <a:xfrm>
            <a:off x="833588" y="1879938"/>
            <a:ext cx="10759698" cy="3939540"/>
          </a:xfrm>
          <a:prstGeom prst="rect">
            <a:avLst/>
          </a:prstGeom>
        </p:spPr>
        <p:txBody>
          <a:bodyPr wrap="square">
            <a:spAutoFit/>
          </a:bodyPr>
          <a:lstStyle/>
          <a:p>
            <a:pPr marL="342900" indent="-342900">
              <a:buFont typeface="Arial" panose="020B0604020202020204" pitchFamily="34" charset="0"/>
              <a:buChar char="•"/>
            </a:pPr>
            <a:r>
              <a:rPr lang="en-GB" sz="2500" dirty="0"/>
              <a:t>A tool to start to understand causes impacting on a problem you want to improve</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Allows people to think deeper into the problem </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Provides a visual record</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Can help focus on where to start improvements</a:t>
            </a:r>
          </a:p>
          <a:p>
            <a:pPr marL="342900" indent="-342900">
              <a:buFont typeface="Arial" panose="020B0604020202020204" pitchFamily="34" charset="0"/>
              <a:buChar char="•"/>
            </a:pPr>
            <a:endParaRPr lang="en-GB" sz="2500" dirty="0"/>
          </a:p>
          <a:p>
            <a:pPr marL="342900" indent="-342900">
              <a:buFont typeface="Arial" panose="020B0604020202020204" pitchFamily="34" charset="0"/>
              <a:buChar char="•"/>
            </a:pPr>
            <a:r>
              <a:rPr lang="en-GB" sz="2500" dirty="0"/>
              <a:t>A way for the whole team to contribute</a:t>
            </a:r>
          </a:p>
        </p:txBody>
      </p:sp>
      <p:sp>
        <p:nvSpPr>
          <p:cNvPr id="3" name="TextBox 2">
            <a:extLst>
              <a:ext uri="{FF2B5EF4-FFF2-40B4-BE49-F238E27FC236}">
                <a16:creationId xmlns:a16="http://schemas.microsoft.com/office/drawing/2014/main" id="{A0527097-D2E0-45DA-A50A-BF1093E24D14}"/>
              </a:ext>
            </a:extLst>
          </p:cNvPr>
          <p:cNvSpPr txBox="1"/>
          <p:nvPr/>
        </p:nvSpPr>
        <p:spPr>
          <a:xfrm>
            <a:off x="833588" y="666796"/>
            <a:ext cx="2040241" cy="553998"/>
          </a:xfrm>
          <a:prstGeom prst="rect">
            <a:avLst/>
          </a:prstGeom>
          <a:noFill/>
        </p:spPr>
        <p:txBody>
          <a:bodyPr wrap="square" rtlCol="0">
            <a:spAutoFit/>
          </a:bodyPr>
          <a:lstStyle/>
          <a:p>
            <a:r>
              <a:rPr lang="en-GB" sz="3000" b="1" dirty="0"/>
              <a:t>SUMMARY</a:t>
            </a:r>
          </a:p>
        </p:txBody>
      </p:sp>
      <p:pic>
        <p:nvPicPr>
          <p:cNvPr id="7" name="Audio 6">
            <a:hlinkClick r:id="" action="ppaction://media"/>
            <a:extLst>
              <a:ext uri="{FF2B5EF4-FFF2-40B4-BE49-F238E27FC236}">
                <a16:creationId xmlns:a16="http://schemas.microsoft.com/office/drawing/2014/main" id="{B2120CDD-275E-4AD5-9AEF-8F81BCEB2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88034906"/>
      </p:ext>
    </p:extLst>
  </p:cSld>
  <p:clrMapOvr>
    <a:masterClrMapping/>
  </p:clrMapOvr>
  <mc:AlternateContent xmlns:mc="http://schemas.openxmlformats.org/markup-compatibility/2006" xmlns:p14="http://schemas.microsoft.com/office/powerpoint/2010/main">
    <mc:Choice Requires="p14">
      <p:transition spd="slow" p14:dur="2000" advTm="20212"/>
    </mc:Choice>
    <mc:Fallback xmlns="">
      <p:transition spd="slow" advTm="2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1A9843-D8C2-4BB8-A442-C532D2BE5D7D}"/>
              </a:ext>
            </a:extLst>
          </p:cNvPr>
          <p:cNvSpPr txBox="1"/>
          <p:nvPr/>
        </p:nvSpPr>
        <p:spPr>
          <a:xfrm>
            <a:off x="650929" y="451326"/>
            <a:ext cx="10864312" cy="5601533"/>
          </a:xfrm>
          <a:prstGeom prst="rect">
            <a:avLst/>
          </a:prstGeom>
          <a:noFill/>
        </p:spPr>
        <p:txBody>
          <a:bodyPr wrap="square" rtlCol="0">
            <a:spAutoFit/>
          </a:bodyPr>
          <a:lstStyle/>
          <a:p>
            <a:pPr algn="ctr"/>
            <a:r>
              <a:rPr lang="en-GB" sz="3000" b="1" dirty="0"/>
              <a:t>Handy Tips </a:t>
            </a:r>
          </a:p>
          <a:p>
            <a:pPr algn="ctr"/>
            <a:endParaRPr lang="en-GB" sz="3000" b="1" dirty="0"/>
          </a:p>
          <a:p>
            <a:pPr algn="ctr"/>
            <a:endParaRPr lang="en-GB" sz="3000" b="1" dirty="0"/>
          </a:p>
          <a:p>
            <a:endParaRPr lang="en-GB" dirty="0"/>
          </a:p>
          <a:p>
            <a:pPr marL="285750" indent="-285750">
              <a:buFont typeface="Arial" panose="020B0604020202020204" pitchFamily="34" charset="0"/>
              <a:buChar char="•"/>
            </a:pPr>
            <a:r>
              <a:rPr lang="en-GB" sz="2500" dirty="0"/>
              <a:t>Get </a:t>
            </a:r>
            <a:r>
              <a:rPr lang="en-GB" sz="2500" b="1" dirty="0"/>
              <a:t>everyone</a:t>
            </a:r>
            <a:r>
              <a:rPr lang="en-GB" sz="2500" dirty="0"/>
              <a:t> involved &amp; engaged in agreeing problem statement </a:t>
            </a:r>
            <a:r>
              <a:rPr lang="en-GB" sz="2500" b="1" dirty="0"/>
              <a:t>at the start</a:t>
            </a:r>
            <a:r>
              <a:rPr lang="en-GB" sz="2500" dirty="0"/>
              <a:t> </a:t>
            </a:r>
          </a:p>
          <a:p>
            <a:endParaRPr lang="en-GB" sz="2500" dirty="0"/>
          </a:p>
          <a:p>
            <a:pPr marL="285750" indent="-285750">
              <a:buFont typeface="Arial" panose="020B0604020202020204" pitchFamily="34" charset="0"/>
              <a:buChar char="•"/>
            </a:pPr>
            <a:r>
              <a:rPr lang="en-GB" sz="2500" dirty="0"/>
              <a:t>Have </a:t>
            </a:r>
            <a:r>
              <a:rPr lang="en-GB" sz="2500" b="1" dirty="0"/>
              <a:t>representation</a:t>
            </a:r>
            <a:r>
              <a:rPr lang="en-GB" sz="2500" dirty="0"/>
              <a:t> from </a:t>
            </a:r>
            <a:r>
              <a:rPr lang="en-GB" sz="2500" b="1" dirty="0"/>
              <a:t>across the team</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Ideally causes should appear </a:t>
            </a:r>
            <a:r>
              <a:rPr lang="en-GB" sz="2500" b="1" dirty="0"/>
              <a:t>only in one category</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Encourage </a:t>
            </a:r>
            <a:r>
              <a:rPr lang="en-GB" sz="2500" b="1" dirty="0"/>
              <a:t>no criticism </a:t>
            </a:r>
            <a:r>
              <a:rPr lang="en-GB" sz="2500" dirty="0"/>
              <a:t>of any ideas &amp; try include all the suggestions of possible causes</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No discussion during quiet brainstorming to </a:t>
            </a:r>
            <a:r>
              <a:rPr lang="en-GB" sz="2500" b="1" dirty="0"/>
              <a:t>allow everyone time to think</a:t>
            </a:r>
          </a:p>
        </p:txBody>
      </p:sp>
      <p:pic>
        <p:nvPicPr>
          <p:cNvPr id="4" name="Picture 3">
            <a:extLst>
              <a:ext uri="{FF2B5EF4-FFF2-40B4-BE49-F238E27FC236}">
                <a16:creationId xmlns:a16="http://schemas.microsoft.com/office/drawing/2014/main" id="{85FE16D1-5762-461D-9A7A-B8E24173A11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51929" y="2602181"/>
            <a:ext cx="1676400" cy="1762125"/>
          </a:xfrm>
          <a:prstGeom prst="rect">
            <a:avLst/>
          </a:prstGeom>
        </p:spPr>
      </p:pic>
      <p:pic>
        <p:nvPicPr>
          <p:cNvPr id="5" name="Audio 4">
            <a:hlinkClick r:id="" action="ppaction://media"/>
            <a:extLst>
              <a:ext uri="{FF2B5EF4-FFF2-40B4-BE49-F238E27FC236}">
                <a16:creationId xmlns:a16="http://schemas.microsoft.com/office/drawing/2014/main" id="{542DC95A-DF38-4441-976F-8D08EBA444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9540187"/>
      </p:ext>
    </p:extLst>
  </p:cSld>
  <p:clrMapOvr>
    <a:masterClrMapping/>
  </p:clrMapOvr>
  <mc:AlternateContent xmlns:mc="http://schemas.openxmlformats.org/markup-compatibility/2006" xmlns:p14="http://schemas.microsoft.com/office/powerpoint/2010/main">
    <mc:Choice Requires="p14">
      <p:transition spd="slow" p14:dur="2000" advTm="36776"/>
    </mc:Choice>
    <mc:Fallback xmlns="">
      <p:transition spd="slow" advTm="3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B88137-EB90-4828-8D22-B241858EEA1D}"/>
              </a:ext>
            </a:extLst>
          </p:cNvPr>
          <p:cNvSpPr/>
          <p:nvPr/>
        </p:nvSpPr>
        <p:spPr>
          <a:xfrm>
            <a:off x="751114" y="2136339"/>
            <a:ext cx="10265229" cy="2400657"/>
          </a:xfrm>
          <a:prstGeom prst="rect">
            <a:avLst/>
          </a:prstGeom>
        </p:spPr>
        <p:txBody>
          <a:bodyPr wrap="square">
            <a:spAutoFit/>
          </a:bodyPr>
          <a:lstStyle/>
          <a:p>
            <a:r>
              <a:rPr lang="en-GB" sz="3000" dirty="0"/>
              <a:t>If you like to learn more about Quality Improvement tools &amp; how they can help you to make improvements please get in touch </a:t>
            </a:r>
          </a:p>
          <a:p>
            <a:endParaRPr lang="en-GB" sz="3000" dirty="0">
              <a:hlinkClick r:id="rId5"/>
            </a:endParaRPr>
          </a:p>
          <a:p>
            <a:endParaRPr lang="en-GB" sz="3000" dirty="0">
              <a:hlinkClick r:id="rId5"/>
            </a:endParaRPr>
          </a:p>
          <a:p>
            <a:pPr algn="ctr"/>
            <a:r>
              <a:rPr lang="en-GB" sz="3000" dirty="0">
                <a:hlinkClick r:id="rId5"/>
              </a:rPr>
              <a:t>QITeam@shsc.nhs.uk</a:t>
            </a:r>
            <a:endParaRPr lang="en-GB" sz="3000" dirty="0"/>
          </a:p>
        </p:txBody>
      </p:sp>
      <p:pic>
        <p:nvPicPr>
          <p:cNvPr id="5" name="Audio 4">
            <a:hlinkClick r:id="" action="ppaction://media"/>
            <a:extLst>
              <a:ext uri="{FF2B5EF4-FFF2-40B4-BE49-F238E27FC236}">
                <a16:creationId xmlns:a16="http://schemas.microsoft.com/office/drawing/2014/main" id="{E1C08462-7822-4E9B-9E66-7736BFE0B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0209712"/>
      </p:ext>
    </p:extLst>
  </p:cSld>
  <p:clrMapOvr>
    <a:masterClrMapping/>
  </p:clrMapOvr>
  <mc:AlternateContent xmlns:mc="http://schemas.openxmlformats.org/markup-compatibility/2006" xmlns:p14="http://schemas.microsoft.com/office/powerpoint/2010/main">
    <mc:Choice Requires="p14">
      <p:transition spd="slow" p14:dur="2000" advTm="19218"/>
    </mc:Choice>
    <mc:Fallback xmlns="">
      <p:transition spd="slow" advTm="1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F70A726C-3AD3-4235-BB9A-DF75CA339347}"/>
              </a:ext>
            </a:extLst>
          </p:cNvPr>
          <p:cNvSpPr/>
          <p:nvPr/>
        </p:nvSpPr>
        <p:spPr>
          <a:xfrm>
            <a:off x="807720" y="2407072"/>
            <a:ext cx="1988949" cy="13328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t>What</a:t>
            </a:r>
            <a:r>
              <a:rPr lang="en-GB" sz="2200" dirty="0"/>
              <a:t> is a Fishbone Diagram?</a:t>
            </a:r>
          </a:p>
        </p:txBody>
      </p:sp>
      <p:sp>
        <p:nvSpPr>
          <p:cNvPr id="3" name="Speech Bubble: Oval 2">
            <a:extLst>
              <a:ext uri="{FF2B5EF4-FFF2-40B4-BE49-F238E27FC236}">
                <a16:creationId xmlns:a16="http://schemas.microsoft.com/office/drawing/2014/main" id="{3CFD01A3-3197-4F23-BBD0-97628DB32E33}"/>
              </a:ext>
            </a:extLst>
          </p:cNvPr>
          <p:cNvSpPr/>
          <p:nvPr/>
        </p:nvSpPr>
        <p:spPr>
          <a:xfrm>
            <a:off x="9331658" y="2838950"/>
            <a:ext cx="2544951" cy="13328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t>When</a:t>
            </a:r>
            <a:r>
              <a:rPr lang="en-GB" sz="2200" dirty="0"/>
              <a:t> should you use one?</a:t>
            </a:r>
          </a:p>
        </p:txBody>
      </p:sp>
      <p:sp>
        <p:nvSpPr>
          <p:cNvPr id="4" name="Speech Bubble: Oval 3">
            <a:extLst>
              <a:ext uri="{FF2B5EF4-FFF2-40B4-BE49-F238E27FC236}">
                <a16:creationId xmlns:a16="http://schemas.microsoft.com/office/drawing/2014/main" id="{CA0BA040-E235-4EDF-8F89-7E7B6D089F57}"/>
              </a:ext>
            </a:extLst>
          </p:cNvPr>
          <p:cNvSpPr/>
          <p:nvPr/>
        </p:nvSpPr>
        <p:spPr>
          <a:xfrm>
            <a:off x="5306749" y="2554416"/>
            <a:ext cx="2127142" cy="13328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t>Why</a:t>
            </a:r>
            <a:r>
              <a:rPr lang="en-GB" sz="2200" dirty="0"/>
              <a:t> do we use them?</a:t>
            </a:r>
          </a:p>
        </p:txBody>
      </p:sp>
      <p:sp>
        <p:nvSpPr>
          <p:cNvPr id="5" name="Speech Bubble: Oval 4">
            <a:extLst>
              <a:ext uri="{FF2B5EF4-FFF2-40B4-BE49-F238E27FC236}">
                <a16:creationId xmlns:a16="http://schemas.microsoft.com/office/drawing/2014/main" id="{DE2C16C5-2C15-44A8-BA63-9BBCBD9B5FD3}"/>
              </a:ext>
            </a:extLst>
          </p:cNvPr>
          <p:cNvSpPr/>
          <p:nvPr/>
        </p:nvSpPr>
        <p:spPr>
          <a:xfrm>
            <a:off x="1210933" y="4171804"/>
            <a:ext cx="3984358" cy="220629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t>How </a:t>
            </a:r>
            <a:r>
              <a:rPr lang="en-GB" sz="2200" dirty="0"/>
              <a:t>do you create a Fishbone Diagram; </a:t>
            </a:r>
          </a:p>
          <a:p>
            <a:pPr marL="285750" indent="-285750">
              <a:buFontTx/>
              <a:buChar char="-"/>
            </a:pPr>
            <a:r>
              <a:rPr lang="en-GB" sz="2200" dirty="0"/>
              <a:t>What do you </a:t>
            </a:r>
            <a:r>
              <a:rPr lang="en-GB" sz="2200" b="1" dirty="0"/>
              <a:t>need</a:t>
            </a:r>
            <a:r>
              <a:rPr lang="en-GB" sz="2200" dirty="0"/>
              <a:t>? </a:t>
            </a:r>
          </a:p>
          <a:p>
            <a:pPr marL="285750" indent="-285750">
              <a:buFontTx/>
              <a:buChar char="-"/>
            </a:pPr>
            <a:r>
              <a:rPr lang="en-GB" sz="2200" dirty="0"/>
              <a:t>What are the </a:t>
            </a:r>
            <a:r>
              <a:rPr lang="en-GB" sz="2200" b="1" dirty="0"/>
              <a:t>steps</a:t>
            </a:r>
            <a:r>
              <a:rPr lang="en-GB" sz="2200" dirty="0"/>
              <a:t>? </a:t>
            </a:r>
          </a:p>
        </p:txBody>
      </p:sp>
      <p:sp>
        <p:nvSpPr>
          <p:cNvPr id="6" name="Speech Bubble: Oval 5">
            <a:extLst>
              <a:ext uri="{FF2B5EF4-FFF2-40B4-BE49-F238E27FC236}">
                <a16:creationId xmlns:a16="http://schemas.microsoft.com/office/drawing/2014/main" id="{CD129AA6-96CC-49CB-B412-5DB1C60BECD8}"/>
              </a:ext>
            </a:extLst>
          </p:cNvPr>
          <p:cNvSpPr/>
          <p:nvPr/>
        </p:nvSpPr>
        <p:spPr>
          <a:xfrm>
            <a:off x="7185787" y="4608524"/>
            <a:ext cx="2145871" cy="13328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t>Handy Tips</a:t>
            </a:r>
          </a:p>
        </p:txBody>
      </p:sp>
      <p:sp>
        <p:nvSpPr>
          <p:cNvPr id="7" name="Rectangle 6">
            <a:extLst>
              <a:ext uri="{FF2B5EF4-FFF2-40B4-BE49-F238E27FC236}">
                <a16:creationId xmlns:a16="http://schemas.microsoft.com/office/drawing/2014/main" id="{340E26AC-9F40-44AF-A843-00ED41D50E3E}"/>
              </a:ext>
            </a:extLst>
          </p:cNvPr>
          <p:cNvSpPr/>
          <p:nvPr/>
        </p:nvSpPr>
        <p:spPr>
          <a:xfrm>
            <a:off x="155112" y="1723419"/>
            <a:ext cx="6096000" cy="830997"/>
          </a:xfrm>
          <a:prstGeom prst="rect">
            <a:avLst/>
          </a:prstGeom>
        </p:spPr>
        <p:txBody>
          <a:bodyPr>
            <a:spAutoFit/>
          </a:bodyPr>
          <a:lstStyle/>
          <a:p>
            <a:r>
              <a:rPr lang="en-GB" sz="3000" b="1" dirty="0"/>
              <a:t>What the presentation will cover:</a:t>
            </a:r>
          </a:p>
          <a:p>
            <a:endParaRPr lang="en-GB" b="1" dirty="0"/>
          </a:p>
        </p:txBody>
      </p:sp>
      <p:pic>
        <p:nvPicPr>
          <p:cNvPr id="10" name="Audio 9">
            <a:hlinkClick r:id="" action="ppaction://media"/>
            <a:extLst>
              <a:ext uri="{FF2B5EF4-FFF2-40B4-BE49-F238E27FC236}">
                <a16:creationId xmlns:a16="http://schemas.microsoft.com/office/drawing/2014/main" id="{7489511F-93F3-444D-BFE3-7DF3484640F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2707456"/>
      </p:ext>
    </p:extLst>
  </p:cSld>
  <p:clrMapOvr>
    <a:masterClrMapping/>
  </p:clrMapOvr>
  <mc:AlternateContent xmlns:mc="http://schemas.openxmlformats.org/markup-compatibility/2006" xmlns:p14="http://schemas.microsoft.com/office/powerpoint/2010/main">
    <mc:Choice Requires="p14">
      <p:transition spd="slow" p14:dur="2000" advTm="15263"/>
    </mc:Choice>
    <mc:Fallback xmlns="">
      <p:transition spd="slow" advTm="1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51D78-9178-449B-AB36-C651797AE841}"/>
              </a:ext>
            </a:extLst>
          </p:cNvPr>
          <p:cNvSpPr txBox="1"/>
          <p:nvPr/>
        </p:nvSpPr>
        <p:spPr>
          <a:xfrm>
            <a:off x="813662" y="674176"/>
            <a:ext cx="10468384" cy="5955476"/>
          </a:xfrm>
          <a:prstGeom prst="rect">
            <a:avLst/>
          </a:prstGeom>
          <a:noFill/>
        </p:spPr>
        <p:txBody>
          <a:bodyPr wrap="square" rtlCol="0">
            <a:spAutoFit/>
          </a:bodyPr>
          <a:lstStyle/>
          <a:p>
            <a:pPr algn="ctr"/>
            <a:r>
              <a:rPr lang="en-GB" sz="3000" b="1" dirty="0"/>
              <a:t>WHAT IS A FISHBONE DIAGRAM?</a:t>
            </a:r>
            <a:r>
              <a:rPr lang="en-GB" b="1" dirty="0"/>
              <a:t> </a:t>
            </a:r>
          </a:p>
          <a:p>
            <a:endParaRPr lang="en-GB" dirty="0"/>
          </a:p>
          <a:p>
            <a:endParaRPr lang="en-GB" sz="2500" dirty="0"/>
          </a:p>
          <a:p>
            <a:endParaRPr lang="en-GB" sz="2500" dirty="0"/>
          </a:p>
          <a:p>
            <a:pPr marL="285750" indent="-285750">
              <a:buFont typeface="Arial" panose="020B0604020202020204" pitchFamily="34" charset="0"/>
              <a:buChar char="•"/>
            </a:pPr>
            <a:r>
              <a:rPr lang="en-GB" sz="2500" dirty="0" err="1"/>
              <a:t>‘Cause</a:t>
            </a:r>
            <a:r>
              <a:rPr lang="en-GB" sz="2500" dirty="0"/>
              <a:t> &amp; effect’ diagram </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A visual way of showing the potential causes of a problem</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Looks bit like skeleton of a fish </a:t>
            </a:r>
          </a:p>
          <a:p>
            <a:pPr marL="285750" indent="-285750">
              <a:buFont typeface="Arial" panose="020B0604020202020204" pitchFamily="34" charset="0"/>
              <a:buChar char="•"/>
            </a:pPr>
            <a:endParaRPr lang="en-GB" sz="2500" dirty="0"/>
          </a:p>
          <a:p>
            <a:endParaRPr lang="en-GB" sz="2500"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4FF98389-F039-4730-8C72-A30D291EBFE2}"/>
              </a:ext>
            </a:extLst>
          </p:cNvPr>
          <p:cNvPicPr>
            <a:picLocks noChangeAspect="1"/>
          </p:cNvPicPr>
          <p:nvPr/>
        </p:nvPicPr>
        <p:blipFill rotWithShape="1">
          <a:blip r:embed="rId6"/>
          <a:srcRect l="3516" t="9546"/>
          <a:stretch/>
        </p:blipFill>
        <p:spPr>
          <a:xfrm>
            <a:off x="6047854" y="4508392"/>
            <a:ext cx="3612065" cy="1802404"/>
          </a:xfrm>
          <a:prstGeom prst="rect">
            <a:avLst/>
          </a:prstGeom>
        </p:spPr>
      </p:pic>
      <p:pic>
        <p:nvPicPr>
          <p:cNvPr id="4" name="Audio 3">
            <a:hlinkClick r:id="" action="ppaction://media"/>
            <a:extLst>
              <a:ext uri="{FF2B5EF4-FFF2-40B4-BE49-F238E27FC236}">
                <a16:creationId xmlns:a16="http://schemas.microsoft.com/office/drawing/2014/main" id="{047F620E-2D73-4BE1-8D80-5EF3B068BF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76866172"/>
      </p:ext>
    </p:extLst>
  </p:cSld>
  <p:clrMapOvr>
    <a:masterClrMapping/>
  </p:clrMapOvr>
  <mc:AlternateContent xmlns:mc="http://schemas.openxmlformats.org/markup-compatibility/2006" xmlns:p14="http://schemas.microsoft.com/office/powerpoint/2010/main">
    <mc:Choice Requires="p14">
      <p:transition spd="slow" p14:dur="2000" advTm="20764"/>
    </mc:Choice>
    <mc:Fallback xmlns="">
      <p:transition spd="slow" advTm="2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D34C61-E80B-41F9-A728-3A39748B8D34}"/>
              </a:ext>
            </a:extLst>
          </p:cNvPr>
          <p:cNvSpPr/>
          <p:nvPr/>
        </p:nvSpPr>
        <p:spPr>
          <a:xfrm>
            <a:off x="982931" y="1803373"/>
            <a:ext cx="2558432" cy="1477328"/>
          </a:xfrm>
          <a:prstGeom prst="rect">
            <a:avLst/>
          </a:prstGeom>
        </p:spPr>
        <p:txBody>
          <a:bodyPr wrap="square">
            <a:spAutoFit/>
          </a:bodyPr>
          <a:lstStyle/>
          <a:p>
            <a:endParaRPr lang="en-GB" sz="2500" dirty="0"/>
          </a:p>
          <a:p>
            <a:pPr algn="ctr"/>
            <a:r>
              <a:rPr lang="en-GB" sz="2000" dirty="0"/>
              <a:t>Helps group possible causes into categories</a:t>
            </a:r>
          </a:p>
          <a:p>
            <a:endParaRPr lang="en-GB" sz="2500" dirty="0"/>
          </a:p>
        </p:txBody>
      </p:sp>
      <p:sp>
        <p:nvSpPr>
          <p:cNvPr id="3" name="Rectangle 2">
            <a:extLst>
              <a:ext uri="{FF2B5EF4-FFF2-40B4-BE49-F238E27FC236}">
                <a16:creationId xmlns:a16="http://schemas.microsoft.com/office/drawing/2014/main" id="{4441BE2D-C307-4240-B7D8-0B437DC3AC98}"/>
              </a:ext>
            </a:extLst>
          </p:cNvPr>
          <p:cNvSpPr/>
          <p:nvPr/>
        </p:nvSpPr>
        <p:spPr>
          <a:xfrm>
            <a:off x="2564363" y="506422"/>
            <a:ext cx="6736268" cy="553998"/>
          </a:xfrm>
          <a:prstGeom prst="rect">
            <a:avLst/>
          </a:prstGeom>
        </p:spPr>
        <p:txBody>
          <a:bodyPr wrap="none">
            <a:spAutoFit/>
          </a:bodyPr>
          <a:lstStyle/>
          <a:p>
            <a:r>
              <a:rPr lang="en-GB" sz="3000" b="1" dirty="0"/>
              <a:t>WHY DO WE USE FISHBONE DIAGRAMS? </a:t>
            </a:r>
          </a:p>
        </p:txBody>
      </p:sp>
      <p:pic>
        <p:nvPicPr>
          <p:cNvPr id="5" name="Picture 4">
            <a:extLst>
              <a:ext uri="{FF2B5EF4-FFF2-40B4-BE49-F238E27FC236}">
                <a16:creationId xmlns:a16="http://schemas.microsoft.com/office/drawing/2014/main" id="{C5D6215A-93FD-4C80-8886-86B9BA082BE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43663" y="3158964"/>
            <a:ext cx="2946345" cy="1712563"/>
          </a:xfrm>
          <a:prstGeom prst="rect">
            <a:avLst/>
          </a:prstGeom>
        </p:spPr>
      </p:pic>
      <p:sp>
        <p:nvSpPr>
          <p:cNvPr id="4" name="TextBox 3">
            <a:extLst>
              <a:ext uri="{FF2B5EF4-FFF2-40B4-BE49-F238E27FC236}">
                <a16:creationId xmlns:a16="http://schemas.microsoft.com/office/drawing/2014/main" id="{88916670-809C-4619-BEAD-86C6359A9895}"/>
              </a:ext>
            </a:extLst>
          </p:cNvPr>
          <p:cNvSpPr txBox="1"/>
          <p:nvPr/>
        </p:nvSpPr>
        <p:spPr>
          <a:xfrm>
            <a:off x="8818535" y="2050155"/>
            <a:ext cx="2270502" cy="707886"/>
          </a:xfrm>
          <a:prstGeom prst="rect">
            <a:avLst/>
          </a:prstGeom>
          <a:noFill/>
        </p:spPr>
        <p:txBody>
          <a:bodyPr wrap="square" rtlCol="0">
            <a:spAutoFit/>
          </a:bodyPr>
          <a:lstStyle/>
          <a:p>
            <a:pPr algn="ctr"/>
            <a:r>
              <a:rPr lang="en-GB" sz="2000" dirty="0"/>
              <a:t>Visualise possible causes of a problem</a:t>
            </a:r>
          </a:p>
        </p:txBody>
      </p:sp>
      <p:sp>
        <p:nvSpPr>
          <p:cNvPr id="7" name="Rectangle 6">
            <a:extLst>
              <a:ext uri="{FF2B5EF4-FFF2-40B4-BE49-F238E27FC236}">
                <a16:creationId xmlns:a16="http://schemas.microsoft.com/office/drawing/2014/main" id="{5CA98799-1B80-4E1F-B34E-526DF68E51CE}"/>
              </a:ext>
            </a:extLst>
          </p:cNvPr>
          <p:cNvSpPr/>
          <p:nvPr/>
        </p:nvSpPr>
        <p:spPr>
          <a:xfrm>
            <a:off x="3541363" y="5680058"/>
            <a:ext cx="3767209" cy="707886"/>
          </a:xfrm>
          <a:prstGeom prst="rect">
            <a:avLst/>
          </a:prstGeom>
        </p:spPr>
        <p:txBody>
          <a:bodyPr wrap="square">
            <a:spAutoFit/>
          </a:bodyPr>
          <a:lstStyle/>
          <a:p>
            <a:pPr algn="ctr"/>
            <a:r>
              <a:rPr lang="en-GB" sz="2000" dirty="0"/>
              <a:t>Discover root causes before you start to think of a solution</a:t>
            </a:r>
          </a:p>
        </p:txBody>
      </p:sp>
      <p:sp>
        <p:nvSpPr>
          <p:cNvPr id="8" name="Rectangle 7">
            <a:extLst>
              <a:ext uri="{FF2B5EF4-FFF2-40B4-BE49-F238E27FC236}">
                <a16:creationId xmlns:a16="http://schemas.microsoft.com/office/drawing/2014/main" id="{CA666B9C-2639-4791-9A09-11B04C384B4D}"/>
              </a:ext>
            </a:extLst>
          </p:cNvPr>
          <p:cNvSpPr/>
          <p:nvPr/>
        </p:nvSpPr>
        <p:spPr>
          <a:xfrm>
            <a:off x="7920731" y="3747777"/>
            <a:ext cx="2471370" cy="1015663"/>
          </a:xfrm>
          <a:prstGeom prst="rect">
            <a:avLst/>
          </a:prstGeom>
        </p:spPr>
        <p:txBody>
          <a:bodyPr wrap="square">
            <a:spAutoFit/>
          </a:bodyPr>
          <a:lstStyle/>
          <a:p>
            <a:pPr algn="ctr"/>
            <a:r>
              <a:rPr lang="en-GB" sz="2000" dirty="0"/>
              <a:t>Helps to work towards addressing the problem</a:t>
            </a:r>
          </a:p>
        </p:txBody>
      </p:sp>
      <p:sp>
        <p:nvSpPr>
          <p:cNvPr id="9" name="Rectangle 8">
            <a:extLst>
              <a:ext uri="{FF2B5EF4-FFF2-40B4-BE49-F238E27FC236}">
                <a16:creationId xmlns:a16="http://schemas.microsoft.com/office/drawing/2014/main" id="{5821EBFF-9993-46A2-935E-89564D06D625}"/>
              </a:ext>
            </a:extLst>
          </p:cNvPr>
          <p:cNvSpPr/>
          <p:nvPr/>
        </p:nvSpPr>
        <p:spPr>
          <a:xfrm>
            <a:off x="3171985" y="1470571"/>
            <a:ext cx="2087110" cy="400110"/>
          </a:xfrm>
          <a:prstGeom prst="rect">
            <a:avLst/>
          </a:prstGeom>
        </p:spPr>
        <p:txBody>
          <a:bodyPr wrap="none">
            <a:spAutoFit/>
          </a:bodyPr>
          <a:lstStyle/>
          <a:p>
            <a:r>
              <a:rPr lang="en-GB" sz="2000" dirty="0"/>
              <a:t>Provides structure</a:t>
            </a:r>
          </a:p>
        </p:txBody>
      </p:sp>
      <p:sp>
        <p:nvSpPr>
          <p:cNvPr id="10" name="Rectangle 9">
            <a:extLst>
              <a:ext uri="{FF2B5EF4-FFF2-40B4-BE49-F238E27FC236}">
                <a16:creationId xmlns:a16="http://schemas.microsoft.com/office/drawing/2014/main" id="{29655851-84EC-4729-87C0-2BE3349A491A}"/>
              </a:ext>
            </a:extLst>
          </p:cNvPr>
          <p:cNvSpPr/>
          <p:nvPr/>
        </p:nvSpPr>
        <p:spPr>
          <a:xfrm>
            <a:off x="6194387" y="1470571"/>
            <a:ext cx="2089466" cy="1015663"/>
          </a:xfrm>
          <a:prstGeom prst="rect">
            <a:avLst/>
          </a:prstGeom>
        </p:spPr>
        <p:txBody>
          <a:bodyPr wrap="square">
            <a:spAutoFit/>
          </a:bodyPr>
          <a:lstStyle/>
          <a:p>
            <a:pPr algn="ctr"/>
            <a:r>
              <a:rPr lang="en-GB" sz="2000" dirty="0"/>
              <a:t>Facilitate deeper thinking about possible causation</a:t>
            </a:r>
          </a:p>
        </p:txBody>
      </p:sp>
      <p:sp>
        <p:nvSpPr>
          <p:cNvPr id="11" name="Rectangle 10">
            <a:extLst>
              <a:ext uri="{FF2B5EF4-FFF2-40B4-BE49-F238E27FC236}">
                <a16:creationId xmlns:a16="http://schemas.microsoft.com/office/drawing/2014/main" id="{7DED6C5A-83E2-4DBB-9A9A-A3BF503BFC11}"/>
              </a:ext>
            </a:extLst>
          </p:cNvPr>
          <p:cNvSpPr/>
          <p:nvPr/>
        </p:nvSpPr>
        <p:spPr>
          <a:xfrm>
            <a:off x="655247" y="3747777"/>
            <a:ext cx="2457693" cy="1015663"/>
          </a:xfrm>
          <a:prstGeom prst="rect">
            <a:avLst/>
          </a:prstGeom>
        </p:spPr>
        <p:txBody>
          <a:bodyPr wrap="square">
            <a:spAutoFit/>
          </a:bodyPr>
          <a:lstStyle/>
          <a:p>
            <a:pPr algn="ctr"/>
            <a:r>
              <a:rPr lang="en-GB" sz="2000" dirty="0"/>
              <a:t>To help determine why a particular problem is happening</a:t>
            </a:r>
          </a:p>
        </p:txBody>
      </p:sp>
      <p:sp>
        <p:nvSpPr>
          <p:cNvPr id="12" name="Rectangle 11">
            <a:extLst>
              <a:ext uri="{FF2B5EF4-FFF2-40B4-BE49-F238E27FC236}">
                <a16:creationId xmlns:a16="http://schemas.microsoft.com/office/drawing/2014/main" id="{187CCE61-5E17-4B8E-993C-EBF130DDE02E}"/>
              </a:ext>
            </a:extLst>
          </p:cNvPr>
          <p:cNvSpPr/>
          <p:nvPr/>
        </p:nvSpPr>
        <p:spPr>
          <a:xfrm>
            <a:off x="8121599" y="5254945"/>
            <a:ext cx="2270502" cy="1015663"/>
          </a:xfrm>
          <a:prstGeom prst="rect">
            <a:avLst/>
          </a:prstGeom>
        </p:spPr>
        <p:txBody>
          <a:bodyPr wrap="square">
            <a:spAutoFit/>
          </a:bodyPr>
          <a:lstStyle/>
          <a:p>
            <a:pPr algn="ctr"/>
            <a:r>
              <a:rPr lang="en-GB" sz="2000" dirty="0"/>
              <a:t>Get a snapshot </a:t>
            </a:r>
          </a:p>
          <a:p>
            <a:pPr algn="ctr"/>
            <a:r>
              <a:rPr lang="en-GB" sz="2000" dirty="0"/>
              <a:t>of collective knowledge </a:t>
            </a:r>
          </a:p>
        </p:txBody>
      </p:sp>
      <p:sp>
        <p:nvSpPr>
          <p:cNvPr id="13" name="Rectangle 12">
            <a:extLst>
              <a:ext uri="{FF2B5EF4-FFF2-40B4-BE49-F238E27FC236}">
                <a16:creationId xmlns:a16="http://schemas.microsoft.com/office/drawing/2014/main" id="{E6E8B5D8-B0F7-43C6-BFDE-F6BB362CEE0A}"/>
              </a:ext>
            </a:extLst>
          </p:cNvPr>
          <p:cNvSpPr/>
          <p:nvPr/>
        </p:nvSpPr>
        <p:spPr>
          <a:xfrm>
            <a:off x="1105773" y="5423237"/>
            <a:ext cx="1796047" cy="1015663"/>
          </a:xfrm>
          <a:prstGeom prst="rect">
            <a:avLst/>
          </a:prstGeom>
        </p:spPr>
        <p:txBody>
          <a:bodyPr wrap="square">
            <a:spAutoFit/>
          </a:bodyPr>
          <a:lstStyle/>
          <a:p>
            <a:pPr algn="ctr"/>
            <a:r>
              <a:rPr lang="en-GB" sz="2000" dirty="0"/>
              <a:t>Gain a shared insight into the problem</a:t>
            </a:r>
          </a:p>
        </p:txBody>
      </p:sp>
      <p:pic>
        <p:nvPicPr>
          <p:cNvPr id="21" name="Audio 20">
            <a:hlinkClick r:id="" action="ppaction://media"/>
            <a:extLst>
              <a:ext uri="{FF2B5EF4-FFF2-40B4-BE49-F238E27FC236}">
                <a16:creationId xmlns:a16="http://schemas.microsoft.com/office/drawing/2014/main" id="{114FBE88-CD07-4F44-B0E5-E73860D407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46846851"/>
      </p:ext>
    </p:extLst>
  </p:cSld>
  <p:clrMapOvr>
    <a:masterClrMapping/>
  </p:clrMapOvr>
  <mc:AlternateContent xmlns:mc="http://schemas.openxmlformats.org/markup-compatibility/2006" xmlns:p14="http://schemas.microsoft.com/office/powerpoint/2010/main">
    <mc:Choice Requires="p14">
      <p:transition spd="slow" p14:dur="2000" advTm="50218"/>
    </mc:Choice>
    <mc:Fallback xmlns="">
      <p:transition spd="slow" advTm="5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7"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9CDB0-E04B-4C64-B557-33158B7D0E7A}"/>
              </a:ext>
            </a:extLst>
          </p:cNvPr>
          <p:cNvSpPr txBox="1"/>
          <p:nvPr/>
        </p:nvSpPr>
        <p:spPr>
          <a:xfrm>
            <a:off x="992544" y="791638"/>
            <a:ext cx="9692640" cy="6755696"/>
          </a:xfrm>
          <a:prstGeom prst="rect">
            <a:avLst/>
          </a:prstGeom>
          <a:noFill/>
        </p:spPr>
        <p:txBody>
          <a:bodyPr wrap="square" rtlCol="0">
            <a:spAutoFit/>
          </a:bodyPr>
          <a:lstStyle/>
          <a:p>
            <a:pPr algn="ctr"/>
            <a:r>
              <a:rPr lang="en-GB" sz="3600" b="1" dirty="0"/>
              <a:t>WHEN TO USE A FISHBONE DIAGRAM?</a:t>
            </a:r>
          </a:p>
          <a:p>
            <a:pPr algn="ctr"/>
            <a:endParaRPr lang="en-GB" sz="3600" b="1" dirty="0"/>
          </a:p>
          <a:p>
            <a:r>
              <a:rPr lang="en-GB" sz="2500" dirty="0"/>
              <a:t> </a:t>
            </a:r>
          </a:p>
          <a:p>
            <a:pPr marL="285750" indent="-285750">
              <a:buFont typeface="Arial" panose="020B0604020202020204" pitchFamily="34" charset="0"/>
              <a:buChar char="•"/>
            </a:pPr>
            <a:r>
              <a:rPr lang="en-GB" sz="2500" dirty="0"/>
              <a:t>When there is an issue which has various causes</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When there are processes that don’t work  </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When you need different points of view to look at a problem</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r>
              <a:rPr lang="en-GB" sz="2500" dirty="0"/>
              <a:t>Before you think about making changes </a:t>
            </a:r>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endParaRPr lang="en-GB" sz="2500" dirty="0"/>
          </a:p>
          <a:p>
            <a:pPr marL="285750" indent="-285750">
              <a:buFont typeface="Arial" panose="020B0604020202020204" pitchFamily="34" charset="0"/>
              <a:buChar char="•"/>
            </a:pPr>
            <a:endParaRPr lang="en-GB" dirty="0"/>
          </a:p>
          <a:p>
            <a:endParaRPr lang="en-GB" dirty="0"/>
          </a:p>
        </p:txBody>
      </p:sp>
      <p:pic>
        <p:nvPicPr>
          <p:cNvPr id="4" name="Picture 3">
            <a:extLst>
              <a:ext uri="{FF2B5EF4-FFF2-40B4-BE49-F238E27FC236}">
                <a16:creationId xmlns:a16="http://schemas.microsoft.com/office/drawing/2014/main" id="{25AFB644-31C3-4A3A-AFFB-0F2130F0EA6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227606" y="3004064"/>
            <a:ext cx="2001864" cy="1126049"/>
          </a:xfrm>
          <a:prstGeom prst="rect">
            <a:avLst/>
          </a:prstGeom>
        </p:spPr>
      </p:pic>
      <p:pic>
        <p:nvPicPr>
          <p:cNvPr id="12" name="Audio 11">
            <a:hlinkClick r:id="" action="ppaction://media"/>
            <a:extLst>
              <a:ext uri="{FF2B5EF4-FFF2-40B4-BE49-F238E27FC236}">
                <a16:creationId xmlns:a16="http://schemas.microsoft.com/office/drawing/2014/main" id="{4E43B326-91E2-4315-9A7E-95129823B4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5789228"/>
      </p:ext>
    </p:extLst>
  </p:cSld>
  <p:clrMapOvr>
    <a:masterClrMapping/>
  </p:clrMapOvr>
  <mc:AlternateContent xmlns:mc="http://schemas.openxmlformats.org/markup-compatibility/2006" xmlns:p14="http://schemas.microsoft.com/office/powerpoint/2010/main">
    <mc:Choice Requires="p14">
      <p:transition spd="slow" p14:dur="2000" advTm="34576"/>
    </mc:Choice>
    <mc:Fallback xmlns="">
      <p:transition spd="slow" advTm="3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276B71-7939-430A-8153-7B2E19658BCD}"/>
              </a:ext>
            </a:extLst>
          </p:cNvPr>
          <p:cNvSpPr txBox="1"/>
          <p:nvPr/>
        </p:nvSpPr>
        <p:spPr>
          <a:xfrm>
            <a:off x="1012545" y="533038"/>
            <a:ext cx="9048307" cy="7371249"/>
          </a:xfrm>
          <a:prstGeom prst="rect">
            <a:avLst/>
          </a:prstGeom>
          <a:noFill/>
        </p:spPr>
        <p:txBody>
          <a:bodyPr wrap="square" rtlCol="0">
            <a:spAutoFit/>
          </a:bodyPr>
          <a:lstStyle/>
          <a:p>
            <a:pPr algn="ctr"/>
            <a:r>
              <a:rPr lang="en-GB" sz="3000" b="1" dirty="0"/>
              <a:t>HOW DO YOU CREATE A FISHBONE DIAGRAM?</a:t>
            </a:r>
          </a:p>
          <a:p>
            <a:pPr algn="ctr"/>
            <a:endParaRPr lang="en-GB" sz="3000" b="1" dirty="0"/>
          </a:p>
          <a:p>
            <a:pPr algn="ctr"/>
            <a:r>
              <a:rPr lang="en-GB" sz="3000" b="1" dirty="0"/>
              <a:t>What do you need? </a:t>
            </a:r>
          </a:p>
          <a:p>
            <a:endParaRPr lang="en-GB" sz="1000" b="1" dirty="0"/>
          </a:p>
          <a:p>
            <a:endParaRPr lang="en-GB" sz="400" dirty="0"/>
          </a:p>
          <a:p>
            <a:endParaRPr lang="en-GB" sz="400" dirty="0"/>
          </a:p>
          <a:p>
            <a:endParaRPr lang="en-GB" b="1" u="sng" dirty="0"/>
          </a:p>
          <a:p>
            <a:r>
              <a:rPr lang="en-GB" sz="2500" b="1" u="sng" dirty="0"/>
              <a:t>Right people involved in the exercise</a:t>
            </a:r>
          </a:p>
          <a:p>
            <a:pPr marL="285750" indent="-285750">
              <a:buFontTx/>
              <a:buChar char="-"/>
            </a:pPr>
            <a:r>
              <a:rPr lang="en-GB" sz="2500" dirty="0"/>
              <a:t>Representation from everyone who might be affected by the problem</a:t>
            </a:r>
          </a:p>
          <a:p>
            <a:endParaRPr lang="en-GB" sz="2500" b="1" u="sng" dirty="0"/>
          </a:p>
          <a:p>
            <a:r>
              <a:rPr lang="en-GB" sz="2500" b="1" u="sng" dirty="0"/>
              <a:t>Time </a:t>
            </a:r>
          </a:p>
          <a:p>
            <a:r>
              <a:rPr lang="en-GB" sz="2500" dirty="0"/>
              <a:t>- Dedicated time booked in diaries</a:t>
            </a:r>
          </a:p>
          <a:p>
            <a:endParaRPr lang="en-GB" sz="2500" dirty="0">
              <a:solidFill>
                <a:srgbClr val="FF0000"/>
              </a:solidFill>
            </a:endParaRPr>
          </a:p>
          <a:p>
            <a:r>
              <a:rPr lang="en-GB" sz="2500" b="1" u="sng" dirty="0"/>
              <a:t>Equipment </a:t>
            </a:r>
          </a:p>
          <a:p>
            <a:pPr marL="285750" indent="-285750">
              <a:buFontTx/>
              <a:buChar char="-"/>
            </a:pPr>
            <a:r>
              <a:rPr lang="en-GB" sz="2500" dirty="0"/>
              <a:t>Pens </a:t>
            </a:r>
          </a:p>
          <a:p>
            <a:pPr marL="285750" indent="-285750">
              <a:buFontTx/>
              <a:buChar char="-"/>
            </a:pPr>
            <a:r>
              <a:rPr lang="en-GB" sz="2500" dirty="0"/>
              <a:t>Flipchart/whiteboard</a:t>
            </a:r>
          </a:p>
          <a:p>
            <a:pPr marL="285750" indent="-285750">
              <a:buFontTx/>
              <a:buChar char="-"/>
            </a:pPr>
            <a:r>
              <a:rPr lang="en-GB" sz="2500" dirty="0"/>
              <a:t>Post-it notes </a:t>
            </a:r>
          </a:p>
          <a:p>
            <a:pPr marL="285750" indent="-285750">
              <a:buFontTx/>
              <a:buChar char="-"/>
            </a:pPr>
            <a:endParaRPr lang="en-GB" dirty="0"/>
          </a:p>
          <a:p>
            <a:pPr marL="285750" indent="-285750">
              <a:buFontTx/>
              <a:buChar char="-"/>
            </a:pPr>
            <a:endParaRPr lang="en-GB" dirty="0"/>
          </a:p>
          <a:p>
            <a:pPr marL="285750" indent="-285750">
              <a:buFontTx/>
              <a:buChar char="-"/>
            </a:pPr>
            <a:endParaRPr lang="en-GB" dirty="0"/>
          </a:p>
          <a:p>
            <a:pPr marL="285750" indent="-285750">
              <a:buFontTx/>
              <a:buChar char="-"/>
            </a:pPr>
            <a:endParaRPr lang="en-GB" dirty="0"/>
          </a:p>
        </p:txBody>
      </p:sp>
      <p:pic>
        <p:nvPicPr>
          <p:cNvPr id="4" name="Picture 3">
            <a:extLst>
              <a:ext uri="{FF2B5EF4-FFF2-40B4-BE49-F238E27FC236}">
                <a16:creationId xmlns:a16="http://schemas.microsoft.com/office/drawing/2014/main" id="{433D03FD-E56A-4C43-B474-56BFE822B20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69544" y="4079523"/>
            <a:ext cx="2491308" cy="1868615"/>
          </a:xfrm>
          <a:prstGeom prst="rect">
            <a:avLst/>
          </a:prstGeom>
        </p:spPr>
      </p:pic>
      <p:pic>
        <p:nvPicPr>
          <p:cNvPr id="3" name="Audio 2">
            <a:hlinkClick r:id="" action="ppaction://media"/>
            <a:extLst>
              <a:ext uri="{FF2B5EF4-FFF2-40B4-BE49-F238E27FC236}">
                <a16:creationId xmlns:a16="http://schemas.microsoft.com/office/drawing/2014/main" id="{FB118353-DEE4-4A29-9DE7-FBF4439BA3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63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929">
        <p159:morph option="byObject"/>
      </p:transition>
    </mc:Choice>
    <mc:Fallback xmlns="">
      <p:transition spd="slow" advTm="37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0968C7-75DB-4929-A46F-2A131B9479D4}"/>
              </a:ext>
            </a:extLst>
          </p:cNvPr>
          <p:cNvSpPr/>
          <p:nvPr/>
        </p:nvSpPr>
        <p:spPr>
          <a:xfrm>
            <a:off x="-53984" y="577061"/>
            <a:ext cx="9817294" cy="892552"/>
          </a:xfrm>
          <a:prstGeom prst="rect">
            <a:avLst/>
          </a:prstGeom>
        </p:spPr>
        <p:txBody>
          <a:bodyPr wrap="square">
            <a:spAutoFit/>
          </a:bodyPr>
          <a:lstStyle/>
          <a:p>
            <a:pPr algn="ctr"/>
            <a:r>
              <a:rPr lang="en-GB" sz="2600" b="1" dirty="0"/>
              <a:t>HOW DO YOU CREATE A FISHBONE DIAGRAM? </a:t>
            </a:r>
          </a:p>
          <a:p>
            <a:pPr algn="ctr"/>
            <a:r>
              <a:rPr lang="en-GB" sz="2600" b="1" dirty="0"/>
              <a:t>What do you do? A template </a:t>
            </a:r>
          </a:p>
        </p:txBody>
      </p:sp>
      <p:sp>
        <p:nvSpPr>
          <p:cNvPr id="7" name="Rectangle 6">
            <a:extLst>
              <a:ext uri="{FF2B5EF4-FFF2-40B4-BE49-F238E27FC236}">
                <a16:creationId xmlns:a16="http://schemas.microsoft.com/office/drawing/2014/main" id="{3B4C3A5C-FF22-466E-910D-78F1DD7542B3}"/>
              </a:ext>
            </a:extLst>
          </p:cNvPr>
          <p:cNvSpPr/>
          <p:nvPr/>
        </p:nvSpPr>
        <p:spPr>
          <a:xfrm>
            <a:off x="1589684" y="5987143"/>
            <a:ext cx="935802" cy="583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CECA11-A4B7-49BF-AE78-B81629CC2DAC}"/>
              </a:ext>
            </a:extLst>
          </p:cNvPr>
          <p:cNvSpPr/>
          <p:nvPr/>
        </p:nvSpPr>
        <p:spPr>
          <a:xfrm>
            <a:off x="8612330" y="6004151"/>
            <a:ext cx="935802" cy="583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8CBB6CD-9C99-4B06-BCF6-95289CB183CC}"/>
              </a:ext>
            </a:extLst>
          </p:cNvPr>
          <p:cNvPicPr>
            <a:picLocks noChangeAspect="1"/>
          </p:cNvPicPr>
          <p:nvPr/>
        </p:nvPicPr>
        <p:blipFill>
          <a:blip r:embed="rId5"/>
          <a:stretch>
            <a:fillRect/>
          </a:stretch>
        </p:blipFill>
        <p:spPr>
          <a:xfrm>
            <a:off x="2057585" y="1832202"/>
            <a:ext cx="7705725" cy="4543425"/>
          </a:xfrm>
          <a:prstGeom prst="rect">
            <a:avLst/>
          </a:prstGeom>
        </p:spPr>
      </p:pic>
      <p:pic>
        <p:nvPicPr>
          <p:cNvPr id="3" name="Audio 2">
            <a:hlinkClick r:id="" action="ppaction://media"/>
            <a:extLst>
              <a:ext uri="{FF2B5EF4-FFF2-40B4-BE49-F238E27FC236}">
                <a16:creationId xmlns:a16="http://schemas.microsoft.com/office/drawing/2014/main" id="{4AA29EFF-1903-449D-8697-5A964D40EF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09809997"/>
      </p:ext>
    </p:extLst>
  </p:cSld>
  <p:clrMapOvr>
    <a:masterClrMapping/>
  </p:clrMapOvr>
  <mc:AlternateContent xmlns:mc="http://schemas.openxmlformats.org/markup-compatibility/2006" xmlns:p14="http://schemas.microsoft.com/office/powerpoint/2010/main">
    <mc:Choice Requires="p14">
      <p:transition spd="slow" p14:dur="2000" advTm="44143"/>
    </mc:Choice>
    <mc:Fallback xmlns="">
      <p:transition spd="slow" advTm="4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42522-C817-47FD-B78F-CF7DD1726714}"/>
              </a:ext>
            </a:extLst>
          </p:cNvPr>
          <p:cNvSpPr/>
          <p:nvPr/>
        </p:nvSpPr>
        <p:spPr>
          <a:xfrm>
            <a:off x="937647" y="1407919"/>
            <a:ext cx="10407113" cy="3308598"/>
          </a:xfrm>
          <a:prstGeom prst="rect">
            <a:avLst/>
          </a:prstGeom>
        </p:spPr>
        <p:txBody>
          <a:bodyPr wrap="square">
            <a:spAutoFit/>
          </a:bodyPr>
          <a:lstStyle/>
          <a:p>
            <a:r>
              <a:rPr lang="en-GB" sz="2500" b="1" dirty="0"/>
              <a:t>Ways of collecting ideas </a:t>
            </a:r>
          </a:p>
          <a:p>
            <a:endParaRPr lang="en-GB" dirty="0"/>
          </a:p>
          <a:p>
            <a:pPr marL="285750" indent="-285750">
              <a:buFont typeface="Arial" panose="020B0604020202020204" pitchFamily="34" charset="0"/>
              <a:buChar char="•"/>
            </a:pPr>
            <a:r>
              <a:rPr lang="en-GB" b="1" dirty="0"/>
              <a:t>Traditional ‘all call out’ </a:t>
            </a:r>
          </a:p>
          <a:p>
            <a:pPr marL="285750" indent="-285750">
              <a:buFont typeface="Arial" panose="020B0604020202020204" pitchFamily="34" charset="0"/>
              <a:buChar char="•"/>
            </a:pPr>
            <a:endParaRPr lang="en-GB" sz="200" b="1" dirty="0"/>
          </a:p>
          <a:p>
            <a:r>
              <a:rPr lang="en-GB" dirty="0"/>
              <a:t>        Everyone calls out their ideas </a:t>
            </a:r>
          </a:p>
          <a:p>
            <a:r>
              <a:rPr lang="en-GB" dirty="0"/>
              <a:t>        </a:t>
            </a:r>
            <a:r>
              <a:rPr lang="en-GB" dirty="0" err="1"/>
              <a:t>Notekeeper</a:t>
            </a:r>
            <a:r>
              <a:rPr lang="en-GB" dirty="0"/>
              <a:t> writes/types up ideas onto the fishbone diagram</a:t>
            </a:r>
          </a:p>
          <a:p>
            <a:endParaRPr lang="en-GB" b="1" dirty="0"/>
          </a:p>
          <a:p>
            <a:pPr marL="285750" indent="-285750">
              <a:buFont typeface="Arial" panose="020B0604020202020204" pitchFamily="34" charset="0"/>
              <a:buChar char="•"/>
            </a:pPr>
            <a:r>
              <a:rPr lang="en-GB" b="1" dirty="0"/>
              <a:t>‘Silent brainstorming’</a:t>
            </a:r>
          </a:p>
          <a:p>
            <a:pPr marL="285750" indent="-285750">
              <a:buFont typeface="Arial" panose="020B0604020202020204" pitchFamily="34" charset="0"/>
              <a:buChar char="•"/>
            </a:pPr>
            <a:endParaRPr lang="en-GB" sz="200" b="1" dirty="0"/>
          </a:p>
          <a:p>
            <a:pPr lvl="1"/>
            <a:r>
              <a:rPr lang="en-GB" dirty="0"/>
              <a:t>Everyone has some post-its</a:t>
            </a:r>
          </a:p>
          <a:p>
            <a:pPr lvl="1"/>
            <a:r>
              <a:rPr lang="en-GB" dirty="0"/>
              <a:t>Individuals given time to think about the possible causes &amp; to write these down individually</a:t>
            </a:r>
          </a:p>
          <a:p>
            <a:pPr lvl="1"/>
            <a:r>
              <a:rPr lang="en-GB" dirty="0"/>
              <a:t>Ideas on the post-its are then added to the diagram one-by-one and categorised</a:t>
            </a:r>
          </a:p>
          <a:p>
            <a:pPr lvl="1"/>
            <a:endParaRPr lang="en-GB" dirty="0"/>
          </a:p>
        </p:txBody>
      </p:sp>
      <p:sp>
        <p:nvSpPr>
          <p:cNvPr id="3" name="TextBox 2">
            <a:extLst>
              <a:ext uri="{FF2B5EF4-FFF2-40B4-BE49-F238E27FC236}">
                <a16:creationId xmlns:a16="http://schemas.microsoft.com/office/drawing/2014/main" id="{5B4AD759-6218-4792-8FCB-3617B44894BD}"/>
              </a:ext>
            </a:extLst>
          </p:cNvPr>
          <p:cNvSpPr txBox="1"/>
          <p:nvPr/>
        </p:nvSpPr>
        <p:spPr>
          <a:xfrm>
            <a:off x="3983064" y="480448"/>
            <a:ext cx="3091913" cy="553998"/>
          </a:xfrm>
          <a:prstGeom prst="rect">
            <a:avLst/>
          </a:prstGeom>
          <a:noFill/>
        </p:spPr>
        <p:txBody>
          <a:bodyPr wrap="square" rtlCol="0">
            <a:spAutoFit/>
          </a:bodyPr>
          <a:lstStyle/>
          <a:p>
            <a:r>
              <a:rPr lang="en-GB" sz="3000" b="1" dirty="0"/>
              <a:t>BRAINSTORMING</a:t>
            </a:r>
            <a:r>
              <a:rPr lang="en-GB" dirty="0"/>
              <a:t> </a:t>
            </a:r>
          </a:p>
        </p:txBody>
      </p:sp>
      <p:pic>
        <p:nvPicPr>
          <p:cNvPr id="5" name="Picture 4">
            <a:extLst>
              <a:ext uri="{FF2B5EF4-FFF2-40B4-BE49-F238E27FC236}">
                <a16:creationId xmlns:a16="http://schemas.microsoft.com/office/drawing/2014/main" id="{48894A75-CDA3-4C30-8F40-B69A1ECF0EC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866826" y="4811389"/>
            <a:ext cx="4156129" cy="1405941"/>
          </a:xfrm>
          <a:prstGeom prst="rect">
            <a:avLst/>
          </a:prstGeom>
        </p:spPr>
      </p:pic>
      <p:pic>
        <p:nvPicPr>
          <p:cNvPr id="8" name="Audio 7">
            <a:hlinkClick r:id="" action="ppaction://media"/>
            <a:extLst>
              <a:ext uri="{FF2B5EF4-FFF2-40B4-BE49-F238E27FC236}">
                <a16:creationId xmlns:a16="http://schemas.microsoft.com/office/drawing/2014/main" id="{E717C911-AA1D-4DB9-AB39-AE403984637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25489883"/>
      </p:ext>
    </p:extLst>
  </p:cSld>
  <p:clrMapOvr>
    <a:masterClrMapping/>
  </p:clrMapOvr>
  <mc:AlternateContent xmlns:mc="http://schemas.openxmlformats.org/markup-compatibility/2006" xmlns:p14="http://schemas.microsoft.com/office/powerpoint/2010/main">
    <mc:Choice Requires="p14">
      <p:transition spd="slow" p14:dur="2000" advTm="52247"/>
    </mc:Choice>
    <mc:Fallback xmlns="">
      <p:transition spd="slow" advTm="5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EEF2D9B-E597-4B1E-90C1-A6B6C546361F}"/>
              </a:ext>
            </a:extLst>
          </p:cNvPr>
          <p:cNvCxnSpPr/>
          <p:nvPr/>
        </p:nvCxnSpPr>
        <p:spPr>
          <a:xfrm>
            <a:off x="778067" y="3711473"/>
            <a:ext cx="768096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12DA31C9-4FC0-4190-8A28-8D2D76925D47}"/>
              </a:ext>
            </a:extLst>
          </p:cNvPr>
          <p:cNvSpPr/>
          <p:nvPr/>
        </p:nvSpPr>
        <p:spPr>
          <a:xfrm>
            <a:off x="8720919" y="3275463"/>
            <a:ext cx="2415654" cy="98263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2509778-51A0-46A1-8C56-75385AD0A6DA}"/>
              </a:ext>
            </a:extLst>
          </p:cNvPr>
          <p:cNvSpPr txBox="1"/>
          <p:nvPr/>
        </p:nvSpPr>
        <p:spPr>
          <a:xfrm>
            <a:off x="8816454" y="3305117"/>
            <a:ext cx="2153761" cy="923330"/>
          </a:xfrm>
          <a:prstGeom prst="rect">
            <a:avLst/>
          </a:prstGeom>
          <a:noFill/>
        </p:spPr>
        <p:txBody>
          <a:bodyPr wrap="square" rtlCol="0">
            <a:spAutoFit/>
          </a:bodyPr>
          <a:lstStyle/>
          <a:p>
            <a:pPr algn="ctr"/>
            <a:r>
              <a:rPr lang="en-GB" sz="2700" b="1" dirty="0"/>
              <a:t>Long Waiting Times</a:t>
            </a:r>
          </a:p>
        </p:txBody>
      </p:sp>
      <p:cxnSp>
        <p:nvCxnSpPr>
          <p:cNvPr id="7" name="Straight Arrow Connector 6">
            <a:extLst>
              <a:ext uri="{FF2B5EF4-FFF2-40B4-BE49-F238E27FC236}">
                <a16:creationId xmlns:a16="http://schemas.microsoft.com/office/drawing/2014/main" id="{B5D4F7FE-E64D-4AC8-B117-86FC1760F8DA}"/>
              </a:ext>
            </a:extLst>
          </p:cNvPr>
          <p:cNvCxnSpPr>
            <a:cxnSpLocks/>
          </p:cNvCxnSpPr>
          <p:nvPr/>
        </p:nvCxnSpPr>
        <p:spPr>
          <a:xfrm>
            <a:off x="5627914" y="1872343"/>
            <a:ext cx="1264205" cy="1566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E767B3-99FB-4C81-9C8F-289ACA6FB38D}"/>
              </a:ext>
            </a:extLst>
          </p:cNvPr>
          <p:cNvCxnSpPr>
            <a:cxnSpLocks/>
          </p:cNvCxnSpPr>
          <p:nvPr/>
        </p:nvCxnSpPr>
        <p:spPr>
          <a:xfrm flipV="1">
            <a:off x="6106886" y="3947067"/>
            <a:ext cx="880768" cy="1695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9B5A58-E5C5-4735-8B46-00E6F25D5DFD}"/>
              </a:ext>
            </a:extLst>
          </p:cNvPr>
          <p:cNvCxnSpPr>
            <a:cxnSpLocks/>
          </p:cNvCxnSpPr>
          <p:nvPr/>
        </p:nvCxnSpPr>
        <p:spPr>
          <a:xfrm>
            <a:off x="2115403" y="2002971"/>
            <a:ext cx="1351128" cy="1436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136A8B0-2B46-4158-A25C-A0D78EDE8CBD}"/>
              </a:ext>
            </a:extLst>
          </p:cNvPr>
          <p:cNvCxnSpPr>
            <a:cxnSpLocks/>
          </p:cNvCxnSpPr>
          <p:nvPr/>
        </p:nvCxnSpPr>
        <p:spPr>
          <a:xfrm flipV="1">
            <a:off x="2362200" y="3947068"/>
            <a:ext cx="1077036" cy="1506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4361056-B100-4D7F-8F90-C3115700C3EA}"/>
              </a:ext>
            </a:extLst>
          </p:cNvPr>
          <p:cNvSpPr txBox="1"/>
          <p:nvPr/>
        </p:nvSpPr>
        <p:spPr>
          <a:xfrm>
            <a:off x="4856815" y="1395289"/>
            <a:ext cx="1542197" cy="477054"/>
          </a:xfrm>
          <a:prstGeom prst="rect">
            <a:avLst/>
          </a:prstGeom>
          <a:noFill/>
        </p:spPr>
        <p:txBody>
          <a:bodyPr wrap="square" rtlCol="0">
            <a:spAutoFit/>
          </a:bodyPr>
          <a:lstStyle/>
          <a:p>
            <a:r>
              <a:rPr lang="en-GB" sz="2500" b="1" dirty="0"/>
              <a:t>Process</a:t>
            </a:r>
          </a:p>
        </p:txBody>
      </p:sp>
      <p:sp>
        <p:nvSpPr>
          <p:cNvPr id="22" name="TextBox 21">
            <a:extLst>
              <a:ext uri="{FF2B5EF4-FFF2-40B4-BE49-F238E27FC236}">
                <a16:creationId xmlns:a16="http://schemas.microsoft.com/office/drawing/2014/main" id="{E23D743E-E581-4060-9A71-7AFA9D7CBE83}"/>
              </a:ext>
            </a:extLst>
          </p:cNvPr>
          <p:cNvSpPr txBox="1"/>
          <p:nvPr/>
        </p:nvSpPr>
        <p:spPr>
          <a:xfrm>
            <a:off x="1110505" y="1493712"/>
            <a:ext cx="1917510" cy="477054"/>
          </a:xfrm>
          <a:prstGeom prst="rect">
            <a:avLst/>
          </a:prstGeom>
          <a:noFill/>
        </p:spPr>
        <p:txBody>
          <a:bodyPr wrap="square" rtlCol="0">
            <a:spAutoFit/>
          </a:bodyPr>
          <a:lstStyle/>
          <a:p>
            <a:r>
              <a:rPr lang="en-GB" sz="2500" b="1" dirty="0"/>
              <a:t>Environment</a:t>
            </a:r>
          </a:p>
        </p:txBody>
      </p:sp>
      <p:sp>
        <p:nvSpPr>
          <p:cNvPr id="23" name="TextBox 22">
            <a:extLst>
              <a:ext uri="{FF2B5EF4-FFF2-40B4-BE49-F238E27FC236}">
                <a16:creationId xmlns:a16="http://schemas.microsoft.com/office/drawing/2014/main" id="{2E373CE3-E79F-4ACF-BC9C-246780FAD994}"/>
              </a:ext>
            </a:extLst>
          </p:cNvPr>
          <p:cNvSpPr txBox="1"/>
          <p:nvPr/>
        </p:nvSpPr>
        <p:spPr>
          <a:xfrm>
            <a:off x="1200516" y="5573884"/>
            <a:ext cx="2524836" cy="477054"/>
          </a:xfrm>
          <a:prstGeom prst="rect">
            <a:avLst/>
          </a:prstGeom>
          <a:noFill/>
        </p:spPr>
        <p:txBody>
          <a:bodyPr wrap="square" rtlCol="0">
            <a:spAutoFit/>
          </a:bodyPr>
          <a:lstStyle/>
          <a:p>
            <a:r>
              <a:rPr lang="en-GB" sz="2500" b="1" dirty="0"/>
              <a:t>Equipment</a:t>
            </a:r>
          </a:p>
        </p:txBody>
      </p:sp>
      <p:sp>
        <p:nvSpPr>
          <p:cNvPr id="24" name="TextBox 23">
            <a:extLst>
              <a:ext uri="{FF2B5EF4-FFF2-40B4-BE49-F238E27FC236}">
                <a16:creationId xmlns:a16="http://schemas.microsoft.com/office/drawing/2014/main" id="{1BB87D1A-D18D-402A-BA64-DD52994E623A}"/>
              </a:ext>
            </a:extLst>
          </p:cNvPr>
          <p:cNvSpPr txBox="1"/>
          <p:nvPr/>
        </p:nvSpPr>
        <p:spPr>
          <a:xfrm>
            <a:off x="5448057" y="5676292"/>
            <a:ext cx="2647665" cy="477054"/>
          </a:xfrm>
          <a:prstGeom prst="rect">
            <a:avLst/>
          </a:prstGeom>
          <a:noFill/>
        </p:spPr>
        <p:txBody>
          <a:bodyPr wrap="square" rtlCol="0">
            <a:spAutoFit/>
          </a:bodyPr>
          <a:lstStyle/>
          <a:p>
            <a:r>
              <a:rPr lang="en-GB" sz="2500" b="1" dirty="0"/>
              <a:t>People</a:t>
            </a:r>
            <a:r>
              <a:rPr lang="en-GB" sz="2500" dirty="0"/>
              <a:t> </a:t>
            </a:r>
          </a:p>
        </p:txBody>
      </p:sp>
      <p:sp>
        <p:nvSpPr>
          <p:cNvPr id="2" name="Rectangle 1">
            <a:extLst>
              <a:ext uri="{FF2B5EF4-FFF2-40B4-BE49-F238E27FC236}">
                <a16:creationId xmlns:a16="http://schemas.microsoft.com/office/drawing/2014/main" id="{11DC0740-F512-4972-9A4B-927450E58F92}"/>
              </a:ext>
            </a:extLst>
          </p:cNvPr>
          <p:cNvSpPr/>
          <p:nvPr/>
        </p:nvSpPr>
        <p:spPr>
          <a:xfrm>
            <a:off x="155865" y="185175"/>
            <a:ext cx="9817294" cy="892552"/>
          </a:xfrm>
          <a:prstGeom prst="rect">
            <a:avLst/>
          </a:prstGeom>
        </p:spPr>
        <p:txBody>
          <a:bodyPr wrap="square">
            <a:spAutoFit/>
          </a:bodyPr>
          <a:lstStyle/>
          <a:p>
            <a:pPr algn="ctr"/>
            <a:r>
              <a:rPr lang="en-GB" sz="2600" b="1" dirty="0"/>
              <a:t>HOW DO YOU CREATE A FISHBONE DIAGRAM?</a:t>
            </a:r>
          </a:p>
          <a:p>
            <a:pPr algn="ctr"/>
            <a:r>
              <a:rPr lang="en-GB" sz="2600" b="1" dirty="0"/>
              <a:t> What do you do? A example  </a:t>
            </a:r>
          </a:p>
        </p:txBody>
      </p:sp>
      <p:pic>
        <p:nvPicPr>
          <p:cNvPr id="12" name="Audio 11">
            <a:hlinkClick r:id="" action="ppaction://media"/>
            <a:extLst>
              <a:ext uri="{FF2B5EF4-FFF2-40B4-BE49-F238E27FC236}">
                <a16:creationId xmlns:a16="http://schemas.microsoft.com/office/drawing/2014/main" id="{7EBA401F-4F85-4DE3-9C67-AA5B6443B8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61455007"/>
      </p:ext>
    </p:extLst>
  </p:cSld>
  <p:clrMapOvr>
    <a:masterClrMapping/>
  </p:clrMapOvr>
  <mc:AlternateContent xmlns:mc="http://schemas.openxmlformats.org/markup-compatibility/2006" xmlns:p14="http://schemas.microsoft.com/office/powerpoint/2010/main">
    <mc:Choice Requires="p14">
      <p:transition p14:dur="10" advTm="23800"/>
    </mc:Choice>
    <mc:Fallback xmlns="">
      <p:transition advTm="2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2"/>
                </p:tgtEl>
              </p:cMediaNode>
            </p:audio>
          </p:childTnLst>
        </p:cTn>
      </p:par>
    </p:tnLst>
    <p:bldLst>
      <p:bldP spid="4" grpId="1" animBg="1"/>
      <p:bldP spid="5" grpId="0"/>
      <p:bldP spid="21" grpId="0"/>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5|1.4|1.6|4"/>
</p:tagLst>
</file>

<file path=ppt/tags/tag2.xml><?xml version="1.0" encoding="utf-8"?>
<p:tagLst xmlns:a="http://schemas.openxmlformats.org/drawingml/2006/main" xmlns:r="http://schemas.openxmlformats.org/officeDocument/2006/relationships" xmlns:p="http://schemas.openxmlformats.org/presentationml/2006/main">
  <p:tag name="TIMING" val="|3.2|11.5|4.8"/>
</p:tagLst>
</file>

<file path=ppt/tags/tag3.xml><?xml version="1.0" encoding="utf-8"?>
<p:tagLst xmlns:a="http://schemas.openxmlformats.org/drawingml/2006/main" xmlns:r="http://schemas.openxmlformats.org/officeDocument/2006/relationships" xmlns:p="http://schemas.openxmlformats.org/presentationml/2006/main">
  <p:tag name="TIMING" val="|4.2|3|4.6|8|4.9|4.2|5.8|4.3|5.4"/>
</p:tagLst>
</file>

<file path=ppt/tags/tag4.xml><?xml version="1.0" encoding="utf-8"?>
<p:tagLst xmlns:a="http://schemas.openxmlformats.org/drawingml/2006/main" xmlns:r="http://schemas.openxmlformats.org/officeDocument/2006/relationships" xmlns:p="http://schemas.openxmlformats.org/presentationml/2006/main">
  <p:tag name="TIMING" val="|3.2|10.7|7.3"/>
</p:tagLst>
</file>

<file path=ppt/tags/tag5.xml><?xml version="1.0" encoding="utf-8"?>
<p:tagLst xmlns:a="http://schemas.openxmlformats.org/drawingml/2006/main" xmlns:r="http://schemas.openxmlformats.org/officeDocument/2006/relationships" xmlns:p="http://schemas.openxmlformats.org/presentationml/2006/main">
  <p:tag name="TIMING" val="|18.9|6.7"/>
</p:tagLst>
</file>

<file path=ppt/tags/tag6.xml><?xml version="1.0" encoding="utf-8"?>
<p:tagLst xmlns:a="http://schemas.openxmlformats.org/drawingml/2006/main" xmlns:r="http://schemas.openxmlformats.org/officeDocument/2006/relationships" xmlns:p="http://schemas.openxmlformats.org/presentationml/2006/main">
  <p:tag name="TIMING" val="|6.7|0.7|2.2|6.6|0.9|0.6|0.9|0.7|0.7|0.6|0.6"/>
</p:tagLst>
</file>

<file path=ppt/tags/tag7.xml><?xml version="1.0" encoding="utf-8"?>
<p:tagLst xmlns:a="http://schemas.openxmlformats.org/drawingml/2006/main" xmlns:r="http://schemas.openxmlformats.org/officeDocument/2006/relationships" xmlns:p="http://schemas.openxmlformats.org/presentationml/2006/main">
  <p:tag name="TIMING" val="|10.9|0.4|2.1|0.3|3.1|0.3|1.8|0.3|2.2|0.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45064</TotalTime>
  <Words>1760</Words>
  <Application>Microsoft Office PowerPoint</Application>
  <PresentationFormat>Widescreen</PresentationFormat>
  <Paragraphs>200</Paragraphs>
  <Slides>15</Slides>
  <Notes>14</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Solly</dc:creator>
  <cp:lastModifiedBy>Ben Solly</cp:lastModifiedBy>
  <cp:revision>337</cp:revision>
  <dcterms:created xsi:type="dcterms:W3CDTF">2020-05-26T11:18:34Z</dcterms:created>
  <dcterms:modified xsi:type="dcterms:W3CDTF">2020-10-20T17:09:02Z</dcterms:modified>
</cp:coreProperties>
</file>